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1"/>
  </p:notesMasterIdLst>
  <p:sldIdLst>
    <p:sldId id="256" r:id="rId2"/>
    <p:sldId id="257" r:id="rId3"/>
    <p:sldId id="258" r:id="rId4"/>
    <p:sldId id="471" r:id="rId5"/>
    <p:sldId id="299" r:id="rId6"/>
    <p:sldId id="472" r:id="rId7"/>
    <p:sldId id="300" r:id="rId8"/>
    <p:sldId id="259" r:id="rId9"/>
    <p:sldId id="473" r:id="rId10"/>
    <p:sldId id="474" r:id="rId11"/>
    <p:sldId id="272" r:id="rId12"/>
    <p:sldId id="260" r:id="rId13"/>
    <p:sldId id="261" r:id="rId14"/>
    <p:sldId id="475" r:id="rId15"/>
    <p:sldId id="476" r:id="rId16"/>
    <p:sldId id="477" r:id="rId17"/>
    <p:sldId id="479" r:id="rId18"/>
    <p:sldId id="480" r:id="rId19"/>
    <p:sldId id="264" r:id="rId20"/>
    <p:sldId id="266" r:id="rId21"/>
    <p:sldId id="267" r:id="rId22"/>
    <p:sldId id="268" r:id="rId23"/>
    <p:sldId id="269" r:id="rId24"/>
    <p:sldId id="481" r:id="rId25"/>
    <p:sldId id="270" r:id="rId26"/>
    <p:sldId id="482" r:id="rId27"/>
    <p:sldId id="483" r:id="rId28"/>
    <p:sldId id="484" r:id="rId29"/>
    <p:sldId id="273" r:id="rId30"/>
    <p:sldId id="485" r:id="rId31"/>
    <p:sldId id="486" r:id="rId32"/>
    <p:sldId id="274" r:id="rId33"/>
    <p:sldId id="275" r:id="rId34"/>
    <p:sldId id="487" r:id="rId35"/>
    <p:sldId id="276" r:id="rId36"/>
    <p:sldId id="277" r:id="rId37"/>
    <p:sldId id="488" r:id="rId38"/>
    <p:sldId id="278" r:id="rId39"/>
    <p:sldId id="279" r:id="rId40"/>
    <p:sldId id="490" r:id="rId41"/>
    <p:sldId id="280" r:id="rId42"/>
    <p:sldId id="281" r:id="rId43"/>
    <p:sldId id="282" r:id="rId44"/>
    <p:sldId id="496" r:id="rId45"/>
    <p:sldId id="497" r:id="rId46"/>
    <p:sldId id="498" r:id="rId47"/>
    <p:sldId id="499" r:id="rId48"/>
    <p:sldId id="283" r:id="rId49"/>
    <p:sldId id="491" r:id="rId50"/>
    <p:sldId id="492" r:id="rId51"/>
    <p:sldId id="284" r:id="rId52"/>
    <p:sldId id="285" r:id="rId53"/>
    <p:sldId id="286" r:id="rId54"/>
    <p:sldId id="287" r:id="rId55"/>
    <p:sldId id="288" r:id="rId56"/>
    <p:sldId id="289" r:id="rId57"/>
    <p:sldId id="301" r:id="rId58"/>
    <p:sldId id="493" r:id="rId59"/>
    <p:sldId id="494" r:id="rId60"/>
    <p:sldId id="495" r:id="rId61"/>
    <p:sldId id="291" r:id="rId62"/>
    <p:sldId id="292" r:id="rId63"/>
    <p:sldId id="305" r:id="rId64"/>
    <p:sldId id="312" r:id="rId65"/>
    <p:sldId id="314" r:id="rId66"/>
    <p:sldId id="315" r:id="rId67"/>
    <p:sldId id="316" r:id="rId68"/>
    <p:sldId id="317" r:id="rId69"/>
    <p:sldId id="500" r:id="rId70"/>
    <p:sldId id="318" r:id="rId71"/>
    <p:sldId id="319" r:id="rId72"/>
    <p:sldId id="320" r:id="rId73"/>
    <p:sldId id="321" r:id="rId74"/>
    <p:sldId id="322" r:id="rId75"/>
    <p:sldId id="323" r:id="rId76"/>
    <p:sldId id="324" r:id="rId77"/>
    <p:sldId id="325" r:id="rId78"/>
    <p:sldId id="326" r:id="rId79"/>
    <p:sldId id="504" r:id="rId80"/>
    <p:sldId id="505" r:id="rId81"/>
    <p:sldId id="327" r:id="rId82"/>
    <p:sldId id="506" r:id="rId83"/>
    <p:sldId id="507" r:id="rId84"/>
    <p:sldId id="350" r:id="rId85"/>
    <p:sldId id="328" r:id="rId86"/>
    <p:sldId id="329" r:id="rId87"/>
    <p:sldId id="501" r:id="rId88"/>
    <p:sldId id="502" r:id="rId89"/>
    <p:sldId id="503" r:id="rId90"/>
    <p:sldId id="307" r:id="rId91"/>
    <p:sldId id="510" r:id="rId92"/>
    <p:sldId id="508" r:id="rId93"/>
    <p:sldId id="509" r:id="rId94"/>
    <p:sldId id="309" r:id="rId95"/>
    <p:sldId id="511" r:id="rId96"/>
    <p:sldId id="331" r:id="rId97"/>
    <p:sldId id="512" r:id="rId98"/>
    <p:sldId id="513" r:id="rId99"/>
    <p:sldId id="514" r:id="rId100"/>
    <p:sldId id="515" r:id="rId101"/>
    <p:sldId id="516" r:id="rId102"/>
    <p:sldId id="517" r:id="rId103"/>
    <p:sldId id="338" r:id="rId104"/>
    <p:sldId id="518" r:id="rId105"/>
    <p:sldId id="519" r:id="rId106"/>
    <p:sldId id="520" r:id="rId107"/>
    <p:sldId id="340" r:id="rId108"/>
    <p:sldId id="341" r:id="rId109"/>
    <p:sldId id="342" r:id="rId110"/>
    <p:sldId id="343" r:id="rId111"/>
    <p:sldId id="344" r:id="rId112"/>
    <p:sldId id="521" r:id="rId113"/>
    <p:sldId id="522" r:id="rId114"/>
    <p:sldId id="345" r:id="rId115"/>
    <p:sldId id="346" r:id="rId116"/>
    <p:sldId id="347" r:id="rId117"/>
    <p:sldId id="348" r:id="rId118"/>
    <p:sldId id="523" r:id="rId119"/>
    <p:sldId id="349" r:id="rId120"/>
    <p:sldId id="351" r:id="rId121"/>
    <p:sldId id="352" r:id="rId122"/>
    <p:sldId id="524" r:id="rId123"/>
    <p:sldId id="353" r:id="rId124"/>
    <p:sldId id="525" r:id="rId125"/>
    <p:sldId id="354" r:id="rId126"/>
    <p:sldId id="355" r:id="rId127"/>
    <p:sldId id="356" r:id="rId128"/>
    <p:sldId id="357" r:id="rId129"/>
    <p:sldId id="358" r:id="rId130"/>
    <p:sldId id="359" r:id="rId131"/>
    <p:sldId id="360" r:id="rId132"/>
    <p:sldId id="361" r:id="rId133"/>
    <p:sldId id="362" r:id="rId134"/>
    <p:sldId id="363" r:id="rId135"/>
    <p:sldId id="364" r:id="rId136"/>
    <p:sldId id="389" r:id="rId137"/>
    <p:sldId id="390" r:id="rId138"/>
    <p:sldId id="365" r:id="rId139"/>
    <p:sldId id="366" r:id="rId140"/>
    <p:sldId id="367" r:id="rId141"/>
    <p:sldId id="368" r:id="rId142"/>
    <p:sldId id="369" r:id="rId143"/>
    <p:sldId id="370" r:id="rId144"/>
    <p:sldId id="371" r:id="rId145"/>
    <p:sldId id="372" r:id="rId146"/>
    <p:sldId id="373" r:id="rId147"/>
    <p:sldId id="374" r:id="rId148"/>
    <p:sldId id="375" r:id="rId149"/>
    <p:sldId id="376" r:id="rId150"/>
    <p:sldId id="391" r:id="rId151"/>
    <p:sldId id="392" r:id="rId152"/>
    <p:sldId id="393" r:id="rId153"/>
    <p:sldId id="394" r:id="rId154"/>
    <p:sldId id="377" r:id="rId155"/>
    <p:sldId id="378" r:id="rId156"/>
    <p:sldId id="379" r:id="rId157"/>
    <p:sldId id="384" r:id="rId158"/>
    <p:sldId id="385" r:id="rId159"/>
    <p:sldId id="414" r:id="rId160"/>
    <p:sldId id="386" r:id="rId161"/>
    <p:sldId id="388" r:id="rId162"/>
    <p:sldId id="415" r:id="rId163"/>
    <p:sldId id="296" r:id="rId164"/>
    <p:sldId id="297" r:id="rId165"/>
    <p:sldId id="298" r:id="rId166"/>
    <p:sldId id="395" r:id="rId167"/>
    <p:sldId id="396" r:id="rId168"/>
    <p:sldId id="397" r:id="rId169"/>
    <p:sldId id="398" r:id="rId170"/>
    <p:sldId id="399" r:id="rId171"/>
    <p:sldId id="400" r:id="rId172"/>
    <p:sldId id="401" r:id="rId173"/>
    <p:sldId id="421" r:id="rId174"/>
    <p:sldId id="402" r:id="rId175"/>
    <p:sldId id="403" r:id="rId176"/>
    <p:sldId id="404" r:id="rId177"/>
    <p:sldId id="405" r:id="rId178"/>
    <p:sldId id="406" r:id="rId179"/>
    <p:sldId id="407" r:id="rId180"/>
    <p:sldId id="408" r:id="rId181"/>
    <p:sldId id="409" r:id="rId182"/>
    <p:sldId id="410" r:id="rId183"/>
    <p:sldId id="411" r:id="rId184"/>
    <p:sldId id="412" r:id="rId185"/>
    <p:sldId id="413" r:id="rId186"/>
    <p:sldId id="416" r:id="rId187"/>
    <p:sldId id="417" r:id="rId188"/>
    <p:sldId id="418" r:id="rId189"/>
    <p:sldId id="419" r:id="rId190"/>
    <p:sldId id="420" r:id="rId191"/>
    <p:sldId id="422" r:id="rId192"/>
    <p:sldId id="423" r:id="rId193"/>
    <p:sldId id="424" r:id="rId194"/>
    <p:sldId id="425" r:id="rId195"/>
    <p:sldId id="426" r:id="rId196"/>
    <p:sldId id="427" r:id="rId197"/>
    <p:sldId id="428" r:id="rId198"/>
    <p:sldId id="429" r:id="rId199"/>
    <p:sldId id="451" r:id="rId200"/>
    <p:sldId id="452" r:id="rId201"/>
    <p:sldId id="453" r:id="rId202"/>
    <p:sldId id="430" r:id="rId203"/>
    <p:sldId id="431" r:id="rId204"/>
    <p:sldId id="432" r:id="rId205"/>
    <p:sldId id="433" r:id="rId206"/>
    <p:sldId id="454" r:id="rId207"/>
    <p:sldId id="434" r:id="rId208"/>
    <p:sldId id="435" r:id="rId209"/>
    <p:sldId id="436" r:id="rId210"/>
    <p:sldId id="437" r:id="rId211"/>
    <p:sldId id="438" r:id="rId212"/>
    <p:sldId id="439" r:id="rId213"/>
    <p:sldId id="440" r:id="rId214"/>
    <p:sldId id="441" r:id="rId215"/>
    <p:sldId id="442" r:id="rId216"/>
    <p:sldId id="443" r:id="rId217"/>
    <p:sldId id="444" r:id="rId218"/>
    <p:sldId id="445" r:id="rId219"/>
    <p:sldId id="446" r:id="rId220"/>
    <p:sldId id="447" r:id="rId221"/>
    <p:sldId id="448" r:id="rId222"/>
    <p:sldId id="458" r:id="rId223"/>
    <p:sldId id="449" r:id="rId224"/>
    <p:sldId id="450" r:id="rId225"/>
    <p:sldId id="463" r:id="rId226"/>
    <p:sldId id="464" r:id="rId227"/>
    <p:sldId id="455" r:id="rId228"/>
    <p:sldId id="456" r:id="rId229"/>
    <p:sldId id="457" r:id="rId230"/>
    <p:sldId id="459" r:id="rId231"/>
    <p:sldId id="460" r:id="rId232"/>
    <p:sldId id="461" r:id="rId233"/>
    <p:sldId id="462" r:id="rId234"/>
    <p:sldId id="465" r:id="rId235"/>
    <p:sldId id="466" r:id="rId236"/>
    <p:sldId id="467" r:id="rId237"/>
    <p:sldId id="468" r:id="rId238"/>
    <p:sldId id="469" r:id="rId239"/>
    <p:sldId id="470" r:id="rId240"/>
  </p:sldIdLst>
  <p:sldSz cx="9144000" cy="5143500" type="screen16x9"/>
  <p:notesSz cx="6858000" cy="9144000"/>
  <p:embeddedFontLst>
    <p:embeddedFont>
      <p:font typeface="Old Standard TT" panose="020B0604020202020204" charset="0"/>
      <p:regular r:id="rId242"/>
      <p:bold r:id="rId243"/>
      <p:italic r:id="rId244"/>
    </p:embeddedFont>
    <p:embeddedFont>
      <p:font typeface="Roboto" panose="02000000000000000000" pitchFamily="2" charset="0"/>
      <p:regular r:id="rId245"/>
      <p:bold r:id="rId246"/>
      <p:italic r:id="rId247"/>
      <p:boldItalic r:id="rId2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7.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font" Target="fonts/font3.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font" Target="fonts/font4.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font" Target="fonts/font5.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dfa48b08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dfa48b08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fdfa48b08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fdfa48b08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fdfa48b083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fdfa48b08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452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fdfa48b0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fdfa48b0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dfa48b08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dfa48b08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dfa48b083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dfa48b083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fdfa48b08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fdfa48b08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fdfa48b08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fdfa48b08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fdfa48b08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fdfa48b08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fdfa48b08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fdfa48b08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fdfa48b08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fdfa48b08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techtarget.com/searchdatacenter/definition/EDI"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Module-2</a:t>
            </a:r>
            <a:endParaRP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Mrs. Harinakshi C</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E5A6-7493-22C5-CA36-BBB79B94D4BA}"/>
              </a:ext>
            </a:extLst>
          </p:cNvPr>
          <p:cNvSpPr>
            <a:spLocks noGrp="1"/>
          </p:cNvSpPr>
          <p:nvPr>
            <p:ph type="title"/>
          </p:nvPr>
        </p:nvSpPr>
        <p:spPr/>
        <p:txBody>
          <a:bodyPr>
            <a:normAutofit fontScale="90000"/>
          </a:bodyPr>
          <a:lstStyle/>
          <a:p>
            <a:r>
              <a:rPr lang="en-US" dirty="0"/>
              <a:t>Why This Matters for Private Cloud Security</a:t>
            </a:r>
          </a:p>
        </p:txBody>
      </p:sp>
      <p:sp>
        <p:nvSpPr>
          <p:cNvPr id="3" name="Text Placeholder 2">
            <a:extLst>
              <a:ext uri="{FF2B5EF4-FFF2-40B4-BE49-F238E27FC236}">
                <a16:creationId xmlns:a16="http://schemas.microsoft.com/office/drawing/2014/main" id="{9DBF986F-56C9-C801-42DE-D9F5C566D038}"/>
              </a:ext>
            </a:extLst>
          </p:cNvPr>
          <p:cNvSpPr>
            <a:spLocks noGrp="1"/>
          </p:cNvSpPr>
          <p:nvPr>
            <p:ph type="body" idx="1"/>
          </p:nvPr>
        </p:nvSpPr>
        <p:spPr/>
        <p:txBody>
          <a:bodyPr/>
          <a:lstStyle/>
          <a:p>
            <a:pPr>
              <a:lnSpc>
                <a:spcPct val="150000"/>
              </a:lnSpc>
            </a:pPr>
            <a:r>
              <a:rPr lang="en-US" dirty="0"/>
              <a:t>The segmentation into zones ensures attackers can’t easily move inside the network.</a:t>
            </a:r>
          </a:p>
          <a:p>
            <a:pPr>
              <a:lnSpc>
                <a:spcPct val="150000"/>
              </a:lnSpc>
            </a:pPr>
            <a:r>
              <a:rPr lang="en-US" dirty="0"/>
              <a:t>Firewalls, IDS/IPS, and DLP protect data at every layer.</a:t>
            </a:r>
          </a:p>
          <a:p>
            <a:pPr>
              <a:lnSpc>
                <a:spcPct val="150000"/>
              </a:lnSpc>
            </a:pPr>
            <a:r>
              <a:rPr lang="en-US" dirty="0"/>
              <a:t>Extranet access lets trusted partners in without exposing core corporate resources.</a:t>
            </a:r>
          </a:p>
        </p:txBody>
      </p:sp>
    </p:spTree>
    <p:extLst>
      <p:ext uri="{BB962C8B-B14F-4D97-AF65-F5344CB8AC3E}">
        <p14:creationId xmlns:p14="http://schemas.microsoft.com/office/powerpoint/2010/main" val="17326545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E09C-B4E6-9D38-8ECA-1F6615C14D4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59F2BED-038E-7B5D-B174-F118E041B98A}"/>
              </a:ext>
            </a:extLst>
          </p:cNvPr>
          <p:cNvSpPr>
            <a:spLocks noGrp="1"/>
          </p:cNvSpPr>
          <p:nvPr>
            <p:ph type="body" idx="1"/>
          </p:nvPr>
        </p:nvSpPr>
        <p:spPr/>
        <p:txBody>
          <a:bodyPr/>
          <a:lstStyle/>
          <a:p>
            <a:pPr marL="114300" indent="0">
              <a:buNone/>
            </a:pPr>
            <a:r>
              <a:rPr lang="en-US" b="1" dirty="0"/>
              <a:t>3. Key &amp; Credential Management</a:t>
            </a:r>
          </a:p>
          <a:p>
            <a:r>
              <a:rPr lang="en-US" dirty="0"/>
              <a:t>Safeguard </a:t>
            </a:r>
            <a:r>
              <a:rPr lang="en-US" b="1" dirty="0"/>
              <a:t>private keys</a:t>
            </a:r>
            <a:r>
              <a:rPr lang="en-US" dirty="0"/>
              <a:t> used for SSH or API access.</a:t>
            </a:r>
          </a:p>
          <a:p>
            <a:r>
              <a:rPr lang="en-US" b="1" dirty="0"/>
              <a:t>Never embed passwords or API keys</a:t>
            </a:r>
            <a:r>
              <a:rPr lang="en-US" dirty="0"/>
              <a:t> inside VM images.</a:t>
            </a:r>
          </a:p>
          <a:p>
            <a:r>
              <a:rPr lang="en-US" dirty="0"/>
              <a:t>Use </a:t>
            </a:r>
            <a:r>
              <a:rPr lang="en-US" b="1" dirty="0"/>
              <a:t>encryption/decryption keys</a:t>
            </a:r>
            <a:r>
              <a:rPr lang="en-US" dirty="0"/>
              <a:t> only when needed; keep them isolated from the hosted cloud whenever possible.</a:t>
            </a:r>
          </a:p>
          <a:p>
            <a:r>
              <a:rPr lang="en-US" dirty="0"/>
              <a:t>For continuous data-processing applications, minimize risk by restricting key exposure to only runtime use.</a:t>
            </a:r>
          </a:p>
          <a:p>
            <a:r>
              <a:rPr lang="en-US" dirty="0"/>
              <a:t>Example: Use AWS KMS, </a:t>
            </a:r>
            <a:r>
              <a:rPr lang="en-US" dirty="0" err="1"/>
              <a:t>HashiCorp</a:t>
            </a:r>
            <a:r>
              <a:rPr lang="en-US" dirty="0"/>
              <a:t> Vault, or Azure Key Vault to manage keys separately instead of hardcoding them in VM images.</a:t>
            </a:r>
          </a:p>
          <a:p>
            <a:endParaRPr lang="en-US" dirty="0"/>
          </a:p>
        </p:txBody>
      </p:sp>
    </p:spTree>
    <p:extLst>
      <p:ext uri="{BB962C8B-B14F-4D97-AF65-F5344CB8AC3E}">
        <p14:creationId xmlns:p14="http://schemas.microsoft.com/office/powerpoint/2010/main" val="1867925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350B75-2E23-994A-BFE3-9A8F4B1BEDBC}"/>
              </a:ext>
            </a:extLst>
          </p:cNvPr>
          <p:cNvSpPr>
            <a:spLocks noGrp="1"/>
          </p:cNvSpPr>
          <p:nvPr>
            <p:ph type="body" idx="1"/>
          </p:nvPr>
        </p:nvSpPr>
        <p:spPr>
          <a:xfrm>
            <a:off x="311700" y="441702"/>
            <a:ext cx="8520600" cy="4127098"/>
          </a:xfrm>
        </p:spPr>
        <p:txBody>
          <a:bodyPr/>
          <a:lstStyle/>
          <a:p>
            <a:pPr marL="114300" indent="0">
              <a:buNone/>
            </a:pPr>
            <a:r>
              <a:rPr lang="en-US" b="1" dirty="0"/>
              <a:t>4. Authentication &amp; Access Control</a:t>
            </a:r>
          </a:p>
          <a:p>
            <a:r>
              <a:rPr lang="en-US" b="1" dirty="0"/>
              <a:t>Disable password-based login</a:t>
            </a:r>
            <a:r>
              <a:rPr lang="en-US" dirty="0"/>
              <a:t> for shell access; use SSH keys instead.</a:t>
            </a:r>
          </a:p>
          <a:p>
            <a:r>
              <a:rPr lang="en-US" dirty="0"/>
              <a:t>Require </a:t>
            </a:r>
            <a:r>
              <a:rPr lang="en-US" b="1" dirty="0"/>
              <a:t>passwords or MFA</a:t>
            </a:r>
            <a:r>
              <a:rPr lang="en-US" dirty="0"/>
              <a:t> for privilege escalation (</a:t>
            </a:r>
            <a:r>
              <a:rPr lang="en-US" dirty="0" err="1"/>
              <a:t>sudo</a:t>
            </a:r>
            <a:r>
              <a:rPr lang="en-US" dirty="0"/>
              <a:t>, RBAC, </a:t>
            </a:r>
            <a:r>
              <a:rPr lang="en-US" dirty="0" err="1"/>
              <a:t>SELinux</a:t>
            </a:r>
            <a:r>
              <a:rPr lang="en-US" dirty="0"/>
              <a:t> roles).</a:t>
            </a:r>
          </a:p>
          <a:p>
            <a:r>
              <a:rPr lang="en-US" dirty="0"/>
              <a:t>Apply </a:t>
            </a:r>
            <a:r>
              <a:rPr lang="en-US" b="1" dirty="0"/>
              <a:t>principle of least privilege</a:t>
            </a:r>
            <a:r>
              <a:rPr lang="en-US" dirty="0"/>
              <a:t> for user accounts.</a:t>
            </a:r>
          </a:p>
          <a:p>
            <a:pPr marL="114300" indent="0">
              <a:buNone/>
            </a:pPr>
            <a:r>
              <a:rPr lang="en-US" b="1" dirty="0"/>
              <a:t>5. Network &amp; Service Hardening</a:t>
            </a:r>
          </a:p>
          <a:p>
            <a:r>
              <a:rPr lang="en-US" dirty="0"/>
              <a:t>Run a </a:t>
            </a:r>
            <a:r>
              <a:rPr lang="en-US" b="1" dirty="0"/>
              <a:t>host firewall</a:t>
            </a:r>
            <a:r>
              <a:rPr lang="en-US" dirty="0"/>
              <a:t> and open </a:t>
            </a:r>
            <a:r>
              <a:rPr lang="en-US" b="1" dirty="0"/>
              <a:t>only the minimum required ports</a:t>
            </a:r>
            <a:r>
              <a:rPr lang="en-US" dirty="0"/>
              <a:t> (e.g., 80/443 for web, 22 for SSH).</a:t>
            </a:r>
          </a:p>
          <a:p>
            <a:r>
              <a:rPr lang="en-US" dirty="0"/>
              <a:t>Disable unused network services (FTP, NFS, print services, DB if not needed).</a:t>
            </a:r>
          </a:p>
          <a:p>
            <a:endParaRPr lang="en-US" dirty="0"/>
          </a:p>
        </p:txBody>
      </p:sp>
    </p:spTree>
    <p:extLst>
      <p:ext uri="{BB962C8B-B14F-4D97-AF65-F5344CB8AC3E}">
        <p14:creationId xmlns:p14="http://schemas.microsoft.com/office/powerpoint/2010/main" val="130294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1E0F69-E533-6EEC-BF86-88995949B326}"/>
              </a:ext>
            </a:extLst>
          </p:cNvPr>
          <p:cNvSpPr>
            <a:spLocks noGrp="1"/>
          </p:cNvSpPr>
          <p:nvPr>
            <p:ph type="body" idx="1"/>
          </p:nvPr>
        </p:nvSpPr>
        <p:spPr>
          <a:xfrm>
            <a:off x="311700" y="209227"/>
            <a:ext cx="8520600" cy="4359573"/>
          </a:xfrm>
        </p:spPr>
        <p:txBody>
          <a:bodyPr>
            <a:normAutofit/>
          </a:bodyPr>
          <a:lstStyle/>
          <a:p>
            <a:pPr marL="114300" indent="0">
              <a:lnSpc>
                <a:spcPct val="150000"/>
              </a:lnSpc>
              <a:buNone/>
            </a:pPr>
            <a:r>
              <a:rPr lang="en-US" b="1" dirty="0"/>
              <a:t>6. </a:t>
            </a:r>
            <a:r>
              <a:rPr lang="en-US" b="1" dirty="0">
                <a:latin typeface="Times New Roman" panose="02020603050405020304" pitchFamily="18" charset="0"/>
                <a:cs typeface="Times New Roman" panose="02020603050405020304" pitchFamily="18" charset="0"/>
              </a:rPr>
              <a:t>Monitoring &amp; Logging</a:t>
            </a:r>
          </a:p>
          <a:p>
            <a:pPr>
              <a:lnSpc>
                <a:spcPct val="150000"/>
              </a:lnSpc>
            </a:pPr>
            <a:r>
              <a:rPr lang="en-US" dirty="0">
                <a:latin typeface="Times New Roman" panose="02020603050405020304" pitchFamily="18" charset="0"/>
                <a:cs typeface="Times New Roman" panose="02020603050405020304" pitchFamily="18" charset="0"/>
              </a:rPr>
              <a:t>Enable </a:t>
            </a:r>
            <a:r>
              <a:rPr lang="en-US" b="1" dirty="0">
                <a:latin typeface="Times New Roman" panose="02020603050405020304" pitchFamily="18" charset="0"/>
                <a:cs typeface="Times New Roman" panose="02020603050405020304" pitchFamily="18" charset="0"/>
              </a:rPr>
              <a:t>system auditing and security event logging</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Forward logs to a </a:t>
            </a:r>
            <a:r>
              <a:rPr lang="en-US" b="1" dirty="0">
                <a:latin typeface="Times New Roman" panose="02020603050405020304" pitchFamily="18" charset="0"/>
                <a:cs typeface="Times New Roman" panose="02020603050405020304" pitchFamily="18" charset="0"/>
              </a:rPr>
              <a:t>dedicated, isolated log server</a:t>
            </a:r>
            <a:r>
              <a:rPr lang="en-US" dirty="0">
                <a:latin typeface="Times New Roman" panose="02020603050405020304" pitchFamily="18" charset="0"/>
                <a:cs typeface="Times New Roman" panose="02020603050405020304" pitchFamily="18" charset="0"/>
              </a:rPr>
              <a:t> for tamper-resistance.</a:t>
            </a:r>
          </a:p>
          <a:p>
            <a:pPr>
              <a:lnSpc>
                <a:spcPct val="150000"/>
              </a:lnSpc>
            </a:pPr>
            <a:r>
              <a:rPr lang="en-US" dirty="0">
                <a:latin typeface="Times New Roman" panose="02020603050405020304" pitchFamily="18" charset="0"/>
                <a:cs typeface="Times New Roman" panose="02020603050405020304" pitchFamily="18" charset="0"/>
              </a:rPr>
              <a:t>Apply strong access controls to log servers.</a:t>
            </a:r>
          </a:p>
          <a:p>
            <a:pPr>
              <a:lnSpc>
                <a:spcPct val="150000"/>
              </a:lnSpc>
            </a:pPr>
            <a:r>
              <a:rPr lang="en-US" dirty="0">
                <a:latin typeface="Times New Roman" panose="02020603050405020304" pitchFamily="18" charset="0"/>
                <a:cs typeface="Times New Roman" panose="02020603050405020304" pitchFamily="18" charset="0"/>
              </a:rPr>
              <a:t>Regularly </a:t>
            </a:r>
            <a:r>
              <a:rPr lang="en-US" b="1" dirty="0">
                <a:latin typeface="Times New Roman" panose="02020603050405020304" pitchFamily="18" charset="0"/>
                <a:cs typeface="Times New Roman" panose="02020603050405020304" pitchFamily="18" charset="0"/>
              </a:rPr>
              <a:t>review logs for suspicious activity</a:t>
            </a:r>
            <a:r>
              <a:rPr lang="en-US" dirty="0">
                <a:latin typeface="Times New Roman" panose="02020603050405020304" pitchFamily="18" charset="0"/>
                <a:cs typeface="Times New Roman" panose="02020603050405020304" pitchFamily="18" charset="0"/>
              </a:rPr>
              <a:t>.</a:t>
            </a:r>
          </a:p>
          <a:p>
            <a:pPr>
              <a:lnSpc>
                <a:spcPct val="150000"/>
              </a:lnSpc>
            </a:pPr>
            <a:endParaRPr lang="en-US" dirty="0">
              <a:latin typeface="Times New Roman" panose="02020603050405020304" pitchFamily="18" charset="0"/>
              <a:cs typeface="Times New Roman" panose="02020603050405020304" pitchFamily="18" charset="0"/>
            </a:endParaRPr>
          </a:p>
          <a:p>
            <a:pPr marL="114300" indent="0">
              <a:lnSpc>
                <a:spcPct val="150000"/>
              </a:lnSpc>
              <a:buNone/>
            </a:pPr>
            <a:r>
              <a:rPr lang="en-US" b="1" dirty="0">
                <a:latin typeface="Times New Roman" panose="02020603050405020304" pitchFamily="18" charset="0"/>
                <a:cs typeface="Times New Roman" panose="02020603050405020304" pitchFamily="18" charset="0"/>
              </a:rPr>
              <a:t>7. Incident Response</a:t>
            </a:r>
          </a:p>
          <a:p>
            <a:pPr>
              <a:lnSpc>
                <a:spcPct val="150000"/>
              </a:lnSpc>
            </a:pPr>
            <a:r>
              <a:rPr lang="en-US" dirty="0">
                <a:latin typeface="Times New Roman" panose="02020603050405020304" pitchFamily="18" charset="0"/>
                <a:cs typeface="Times New Roman" panose="02020603050405020304" pitchFamily="18" charset="0"/>
              </a:rPr>
              <a:t>If compromise is suspected:</a:t>
            </a:r>
          </a:p>
          <a:p>
            <a:pPr lvl="1">
              <a:lnSpc>
                <a:spcPct val="150000"/>
              </a:lnSpc>
            </a:pPr>
            <a:r>
              <a:rPr lang="en-US" dirty="0">
                <a:latin typeface="Times New Roman" panose="02020603050405020304" pitchFamily="18" charset="0"/>
                <a:cs typeface="Times New Roman" panose="02020603050405020304" pitchFamily="18" charset="0"/>
              </a:rPr>
              <a:t>Shut down the affected instance.</a:t>
            </a:r>
          </a:p>
          <a:p>
            <a:pPr lvl="1">
              <a:lnSpc>
                <a:spcPct val="150000"/>
              </a:lnSpc>
            </a:pPr>
            <a:r>
              <a:rPr lang="en-US" dirty="0">
                <a:latin typeface="Times New Roman" panose="02020603050405020304" pitchFamily="18" charset="0"/>
                <a:cs typeface="Times New Roman" panose="02020603050405020304" pitchFamily="18" charset="0"/>
              </a:rPr>
              <a:t>Perform forensics on a </a:t>
            </a:r>
            <a:r>
              <a:rPr lang="en-US" b="1" dirty="0">
                <a:latin typeface="Times New Roman" panose="02020603050405020304" pitchFamily="18" charset="0"/>
                <a:cs typeface="Times New Roman" panose="02020603050405020304" pitchFamily="18" charset="0"/>
              </a:rPr>
              <a:t>clean system</a:t>
            </a:r>
            <a:r>
              <a:rPr lang="en-US" dirty="0">
                <a:latin typeface="Times New Roman" panose="02020603050405020304" pitchFamily="18" charset="0"/>
                <a:cs typeface="Times New Roman" panose="02020603050405020304" pitchFamily="18" charset="0"/>
              </a:rPr>
              <a:t>, not the compromised one.</a:t>
            </a:r>
          </a:p>
          <a:p>
            <a:endParaRPr lang="en-US" dirty="0"/>
          </a:p>
          <a:p>
            <a:endParaRPr lang="en-US" dirty="0"/>
          </a:p>
        </p:txBody>
      </p:sp>
    </p:spTree>
    <p:extLst>
      <p:ext uri="{BB962C8B-B14F-4D97-AF65-F5344CB8AC3E}">
        <p14:creationId xmlns:p14="http://schemas.microsoft.com/office/powerpoint/2010/main" val="1291371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EFEE9-10B5-BBD1-040E-8234ABBA8771}"/>
              </a:ext>
            </a:extLst>
          </p:cNvPr>
          <p:cNvSpPr>
            <a:spLocks noGrp="1"/>
          </p:cNvSpPr>
          <p:nvPr>
            <p:ph type="title"/>
          </p:nvPr>
        </p:nvSpPr>
        <p:spPr/>
        <p:txBody>
          <a:bodyPr>
            <a:normAutofit fontScale="90000"/>
          </a:bodyPr>
          <a:lstStyle/>
          <a:p>
            <a:r>
              <a:rPr lang="en-US" sz="3200" b="1" i="0" u="none" strike="noStrike" baseline="0" dirty="0">
                <a:solidFill>
                  <a:srgbClr val="FF0000"/>
                </a:solidFill>
                <a:latin typeface="ITCBaileySansCom-Bold"/>
              </a:rPr>
              <a:t>Infrastructure Security: The Application Level</a:t>
            </a:r>
            <a:endParaRPr lang="en-US" sz="4400" dirty="0">
              <a:solidFill>
                <a:srgbClr val="FF0000"/>
              </a:solidFill>
            </a:endParaRPr>
          </a:p>
        </p:txBody>
      </p:sp>
      <p:sp>
        <p:nvSpPr>
          <p:cNvPr id="3" name="Text Placeholder 2">
            <a:extLst>
              <a:ext uri="{FF2B5EF4-FFF2-40B4-BE49-F238E27FC236}">
                <a16:creationId xmlns:a16="http://schemas.microsoft.com/office/drawing/2014/main" id="{3404EC2B-5F4D-079F-748A-F828243E1899}"/>
              </a:ext>
            </a:extLst>
          </p:cNvPr>
          <p:cNvSpPr>
            <a:spLocks noGrp="1"/>
          </p:cNvSpPr>
          <p:nvPr>
            <p:ph type="body" idx="1"/>
          </p:nvPr>
        </p:nvSpPr>
        <p:spPr/>
        <p:txBody>
          <a:bodyPr/>
          <a:lstStyle/>
          <a:p>
            <a:pPr marL="114300" indent="0">
              <a:buNone/>
            </a:pPr>
            <a:r>
              <a:rPr lang="en-US" b="1" dirty="0"/>
              <a:t>1. Why it’s critical</a:t>
            </a:r>
          </a:p>
          <a:p>
            <a:r>
              <a:rPr lang="en-US" dirty="0"/>
              <a:t>Applications are the </a:t>
            </a:r>
            <a:r>
              <a:rPr lang="en-US" b="1" dirty="0"/>
              <a:t>front door</a:t>
            </a:r>
            <a:r>
              <a:rPr lang="en-US" dirty="0"/>
              <a:t> for users and attackers alike.</a:t>
            </a:r>
          </a:p>
          <a:p>
            <a:r>
              <a:rPr lang="en-US" dirty="0"/>
              <a:t>Even if the host VM and hypervisor are well secured, a poorly coded or misconfigured application can still be exploited.</a:t>
            </a:r>
          </a:p>
          <a:p>
            <a:r>
              <a:rPr lang="en-US" dirty="0"/>
              <a:t>Example: A web app with </a:t>
            </a:r>
            <a:r>
              <a:rPr lang="en-US" b="1" dirty="0"/>
              <a:t>SQL Injection</a:t>
            </a:r>
            <a:r>
              <a:rPr lang="en-US" dirty="0"/>
              <a:t> vulnerability allows attackers to steal customer data, even though the VM is hardened.</a:t>
            </a:r>
          </a:p>
        </p:txBody>
      </p:sp>
    </p:spTree>
    <p:extLst>
      <p:ext uri="{BB962C8B-B14F-4D97-AF65-F5344CB8AC3E}">
        <p14:creationId xmlns:p14="http://schemas.microsoft.com/office/powerpoint/2010/main" val="3932906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D64CEE-C1E4-3545-4ACB-F11651ED1B4A}"/>
              </a:ext>
            </a:extLst>
          </p:cNvPr>
          <p:cNvSpPr>
            <a:spLocks noGrp="1"/>
          </p:cNvSpPr>
          <p:nvPr>
            <p:ph type="body" idx="1"/>
          </p:nvPr>
        </p:nvSpPr>
        <p:spPr>
          <a:xfrm>
            <a:off x="311700" y="63471"/>
            <a:ext cx="8520600" cy="4516278"/>
          </a:xfrm>
        </p:spPr>
        <p:txBody>
          <a:bodyPr>
            <a:normAutofit/>
          </a:bodyPr>
          <a:lstStyle/>
          <a:p>
            <a:pPr marL="114300" indent="0">
              <a:buNone/>
            </a:pPr>
            <a:r>
              <a:rPr lang="en-US" b="1" dirty="0"/>
              <a:t>2. Changing context in the cloud</a:t>
            </a:r>
          </a:p>
          <a:p>
            <a:r>
              <a:rPr lang="en-US" dirty="0"/>
              <a:t>Traditional security programs often focused on securing internal, standalone applications.</a:t>
            </a:r>
          </a:p>
          <a:p>
            <a:r>
              <a:rPr lang="en-US" dirty="0"/>
              <a:t>Cloud deployment means applications are </a:t>
            </a:r>
            <a:r>
              <a:rPr lang="en-US" b="1" dirty="0"/>
              <a:t>exposed to the internet</a:t>
            </a:r>
            <a:r>
              <a:rPr lang="en-US" dirty="0"/>
              <a:t>, so </a:t>
            </a:r>
            <a:r>
              <a:rPr lang="en-US" b="1" dirty="0"/>
              <a:t>new risks</a:t>
            </a:r>
            <a:r>
              <a:rPr lang="en-US" dirty="0"/>
              <a:t> must be considered:</a:t>
            </a:r>
          </a:p>
          <a:p>
            <a:pPr lvl="1"/>
            <a:r>
              <a:rPr lang="en-US" dirty="0"/>
              <a:t>Multi-tenancy (apps sharing infrastructure with others).</a:t>
            </a:r>
          </a:p>
          <a:p>
            <a:pPr lvl="1"/>
            <a:r>
              <a:rPr lang="en-US" dirty="0"/>
              <a:t>Elastic scaling (more components, containers, APIs).</a:t>
            </a:r>
          </a:p>
          <a:p>
            <a:pPr lvl="1"/>
            <a:r>
              <a:rPr lang="en-US" dirty="0"/>
              <a:t>Shared responsibility (CSP secures infrastructure, you secure the app).</a:t>
            </a:r>
          </a:p>
          <a:p>
            <a:pPr lvl="1"/>
            <a:endParaRPr lang="en-US" dirty="0"/>
          </a:p>
          <a:p>
            <a:pPr marL="114300" indent="0">
              <a:buNone/>
            </a:pPr>
            <a:r>
              <a:rPr lang="en-US" b="1" dirty="0"/>
              <a:t>3. Application security spectrum</a:t>
            </a:r>
          </a:p>
          <a:p>
            <a:r>
              <a:rPr lang="en-US" b="1" dirty="0"/>
              <a:t>Standalone Apps</a:t>
            </a:r>
            <a:r>
              <a:rPr lang="en-US" dirty="0"/>
              <a:t> → single user, limited exposure.</a:t>
            </a:r>
          </a:p>
          <a:p>
            <a:r>
              <a:rPr lang="en-US" b="1" dirty="0"/>
              <a:t>Enterprise Web Apps</a:t>
            </a:r>
            <a:r>
              <a:rPr lang="en-US" dirty="0"/>
              <a:t> → large-scale, multi-user, internet-facing (e.g., e-commerce, CMS, customer portals).</a:t>
            </a:r>
          </a:p>
          <a:p>
            <a:r>
              <a:rPr lang="en-US" dirty="0"/>
              <a:t>Cloud mainly hosts the second type, which has a </a:t>
            </a:r>
            <a:r>
              <a:rPr lang="en-US" b="1" dirty="0"/>
              <a:t>larger attack surface</a:t>
            </a:r>
            <a:r>
              <a:rPr lang="en-US" dirty="0"/>
              <a:t>.</a:t>
            </a:r>
          </a:p>
          <a:p>
            <a:pPr lvl="1"/>
            <a:endParaRPr lang="en-US" dirty="0"/>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9795202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9F2CAA-5EBB-B541-E3EA-F4604410963C}"/>
              </a:ext>
            </a:extLst>
          </p:cNvPr>
          <p:cNvSpPr>
            <a:spLocks noGrp="1"/>
          </p:cNvSpPr>
          <p:nvPr>
            <p:ph type="body" idx="1"/>
          </p:nvPr>
        </p:nvSpPr>
        <p:spPr>
          <a:xfrm>
            <a:off x="311700" y="271220"/>
            <a:ext cx="8520600" cy="4688238"/>
          </a:xfrm>
        </p:spPr>
        <p:txBody>
          <a:bodyPr>
            <a:normAutofit fontScale="92500" lnSpcReduction="10000"/>
          </a:bodyPr>
          <a:lstStyle/>
          <a:p>
            <a:pPr marL="114300" indent="0" algn="just">
              <a:buNone/>
            </a:pPr>
            <a:r>
              <a:rPr lang="en-US" b="1" dirty="0"/>
              <a:t>4. </a:t>
            </a:r>
            <a:r>
              <a:rPr lang="en-US" b="1" dirty="0">
                <a:latin typeface="Times New Roman" panose="02020603050405020304" pitchFamily="18" charset="0"/>
                <a:cs typeface="Times New Roman" panose="02020603050405020304" pitchFamily="18" charset="0"/>
              </a:rPr>
              <a:t>Development practices</a:t>
            </a:r>
          </a:p>
          <a:p>
            <a:pPr algn="just"/>
            <a:r>
              <a:rPr lang="en-US" dirty="0">
                <a:latin typeface="Times New Roman" panose="02020603050405020304" pitchFamily="18" charset="0"/>
                <a:cs typeface="Times New Roman" panose="02020603050405020304" pitchFamily="18" charset="0"/>
              </a:rPr>
              <a:t>Many organizations build apps with </a:t>
            </a:r>
            <a:r>
              <a:rPr lang="en-US" b="1" dirty="0">
                <a:latin typeface="Times New Roman" panose="02020603050405020304" pitchFamily="18" charset="0"/>
                <a:cs typeface="Times New Roman" panose="02020603050405020304" pitchFamily="18" charset="0"/>
              </a:rPr>
              <a:t>web frameworks</a:t>
            </a:r>
            <a:r>
              <a:rPr lang="en-US" dirty="0">
                <a:latin typeface="Times New Roman" panose="02020603050405020304" pitchFamily="18" charset="0"/>
                <a:cs typeface="Times New Roman" panose="02020603050405020304" pitchFamily="18" charset="0"/>
              </a:rPr>
              <a:t>: PHP, .NET, J2EE, Ruby on Rails, Python Django/Flask, etc.</a:t>
            </a:r>
          </a:p>
          <a:p>
            <a:pPr algn="just"/>
            <a:r>
              <a:rPr lang="en-US" dirty="0">
                <a:latin typeface="Times New Roman" panose="02020603050405020304" pitchFamily="18" charset="0"/>
                <a:cs typeface="Times New Roman" panose="02020603050405020304" pitchFamily="18" charset="0"/>
              </a:rPr>
              <a:t>Each framework introduces potential risks if not coded securely:</a:t>
            </a:r>
          </a:p>
          <a:p>
            <a:pPr lvl="1" algn="just"/>
            <a:r>
              <a:rPr lang="en-US" dirty="0">
                <a:latin typeface="Times New Roman" panose="02020603050405020304" pitchFamily="18" charset="0"/>
                <a:cs typeface="Times New Roman" panose="02020603050405020304" pitchFamily="18" charset="0"/>
              </a:rPr>
              <a:t>PHP → historically common SQL injection &amp; XSS flaws.</a:t>
            </a:r>
          </a:p>
          <a:p>
            <a:pPr lvl="1" algn="just"/>
            <a:r>
              <a:rPr lang="en-US" dirty="0">
                <a:latin typeface="Times New Roman" panose="02020603050405020304" pitchFamily="18" charset="0"/>
                <a:cs typeface="Times New Roman" panose="02020603050405020304" pitchFamily="18" charset="0"/>
              </a:rPr>
              <a:t>.NET/J2EE → misconfigured authentication or insecure deserialization.</a:t>
            </a:r>
          </a:p>
          <a:p>
            <a:pPr lvl="1" algn="just"/>
            <a:r>
              <a:rPr lang="en-US" dirty="0">
                <a:latin typeface="Times New Roman" panose="02020603050405020304" pitchFamily="18" charset="0"/>
                <a:cs typeface="Times New Roman" panose="02020603050405020304" pitchFamily="18" charset="0"/>
              </a:rPr>
              <a:t>Python/Ruby → dependency vulnerabilities in 3rd-party packages.</a:t>
            </a:r>
          </a:p>
          <a:p>
            <a:pPr lvl="1" algn="just"/>
            <a:endParaRPr lang="en-US" dirty="0">
              <a:latin typeface="Times New Roman" panose="02020603050405020304" pitchFamily="18" charset="0"/>
              <a:cs typeface="Times New Roman" panose="02020603050405020304" pitchFamily="18" charset="0"/>
            </a:endParaRPr>
          </a:p>
          <a:p>
            <a:pPr lvl="1" algn="just"/>
            <a:endParaRPr lang="en-US" dirty="0">
              <a:latin typeface="Times New Roman" panose="02020603050405020304" pitchFamily="18" charset="0"/>
              <a:cs typeface="Times New Roman" panose="02020603050405020304" pitchFamily="18" charset="0"/>
            </a:endParaRPr>
          </a:p>
          <a:p>
            <a:pPr marL="114300" indent="0" algn="just">
              <a:buNone/>
            </a:pPr>
            <a:r>
              <a:rPr lang="en-US" b="1" dirty="0">
                <a:latin typeface="Times New Roman" panose="02020603050405020304" pitchFamily="18" charset="0"/>
                <a:cs typeface="Times New Roman" panose="02020603050405020304" pitchFamily="18" charset="0"/>
              </a:rPr>
              <a:t>5. Historical shift in attacks</a:t>
            </a:r>
          </a:p>
          <a:p>
            <a:pPr algn="just"/>
            <a:r>
              <a:rPr lang="en-US" dirty="0">
                <a:latin typeface="Times New Roman" panose="02020603050405020304" pitchFamily="18" charset="0"/>
                <a:cs typeface="Times New Roman" panose="02020603050405020304" pitchFamily="18" charset="0"/>
              </a:rPr>
              <a:t>Before 2007, attackers mainly targeted OS and network vulnerabilities.</a:t>
            </a:r>
          </a:p>
          <a:p>
            <a:pPr algn="just"/>
            <a:r>
              <a:rPr lang="en-US" dirty="0">
                <a:latin typeface="Times New Roman" panose="02020603050405020304" pitchFamily="18" charset="0"/>
                <a:cs typeface="Times New Roman" panose="02020603050405020304" pitchFamily="18" charset="0"/>
              </a:rPr>
              <a:t>Since then, </a:t>
            </a:r>
            <a:r>
              <a:rPr lang="en-US" b="1" dirty="0">
                <a:latin typeface="Times New Roman" panose="02020603050405020304" pitchFamily="18" charset="0"/>
                <a:cs typeface="Times New Roman" panose="02020603050405020304" pitchFamily="18" charset="0"/>
              </a:rPr>
              <a:t>web apps became the prime target</a:t>
            </a:r>
            <a:r>
              <a:rPr lang="en-US" dirty="0">
                <a:latin typeface="Times New Roman" panose="02020603050405020304" pitchFamily="18" charset="0"/>
                <a:cs typeface="Times New Roman" panose="02020603050405020304" pitchFamily="18" charset="0"/>
              </a:rPr>
              <a:t> because they directly expose sensitive data (financial records, user credentials, business logic).</a:t>
            </a:r>
          </a:p>
          <a:p>
            <a:pPr algn="just"/>
            <a:r>
              <a:rPr lang="en-US" dirty="0">
                <a:latin typeface="Times New Roman" panose="02020603050405020304" pitchFamily="18" charset="0"/>
                <a:cs typeface="Times New Roman" panose="02020603050405020304" pitchFamily="18" charset="0"/>
              </a:rPr>
              <a:t>Today, most breaches involve application-level exploits like:</a:t>
            </a:r>
          </a:p>
          <a:p>
            <a:pPr lvl="1" algn="just"/>
            <a:r>
              <a:rPr lang="en-US" dirty="0">
                <a:latin typeface="Times New Roman" panose="02020603050405020304" pitchFamily="18" charset="0"/>
                <a:cs typeface="Times New Roman" panose="02020603050405020304" pitchFamily="18" charset="0"/>
              </a:rPr>
              <a:t>SQL Injection</a:t>
            </a:r>
          </a:p>
          <a:p>
            <a:pPr lvl="1" algn="just"/>
            <a:r>
              <a:rPr lang="en-US" dirty="0">
                <a:latin typeface="Times New Roman" panose="02020603050405020304" pitchFamily="18" charset="0"/>
                <a:cs typeface="Times New Roman" panose="02020603050405020304" pitchFamily="18" charset="0"/>
              </a:rPr>
              <a:t>Cross-Site Scripting (XSS)</a:t>
            </a:r>
          </a:p>
          <a:p>
            <a:pPr lvl="1" algn="just"/>
            <a:r>
              <a:rPr lang="en-US" dirty="0">
                <a:latin typeface="Times New Roman" panose="02020603050405020304" pitchFamily="18" charset="0"/>
                <a:cs typeface="Times New Roman" panose="02020603050405020304" pitchFamily="18" charset="0"/>
              </a:rPr>
              <a:t>Insecure Authentication / Session Hijacking</a:t>
            </a:r>
          </a:p>
          <a:p>
            <a:pPr lvl="1" algn="just"/>
            <a:r>
              <a:rPr lang="en-US" dirty="0">
                <a:latin typeface="Times New Roman" panose="02020603050405020304" pitchFamily="18" charset="0"/>
                <a:cs typeface="Times New Roman" panose="02020603050405020304" pitchFamily="18" charset="0"/>
              </a:rPr>
              <a:t>API Exploits</a:t>
            </a:r>
          </a:p>
          <a:p>
            <a:endParaRPr lang="en-US" dirty="0"/>
          </a:p>
          <a:p>
            <a:endParaRPr lang="en-US" dirty="0"/>
          </a:p>
          <a:p>
            <a:endParaRPr lang="en-US" dirty="0"/>
          </a:p>
        </p:txBody>
      </p:sp>
    </p:spTree>
    <p:extLst>
      <p:ext uri="{BB962C8B-B14F-4D97-AF65-F5344CB8AC3E}">
        <p14:creationId xmlns:p14="http://schemas.microsoft.com/office/powerpoint/2010/main" val="826284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3AFAE-2865-69D5-7F13-75D9A767F1B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201A5F5-5923-950E-C315-05BE03E366F4}"/>
              </a:ext>
            </a:extLst>
          </p:cNvPr>
          <p:cNvSpPr>
            <a:spLocks noGrp="1"/>
          </p:cNvSpPr>
          <p:nvPr>
            <p:ph type="body" idx="1"/>
          </p:nvPr>
        </p:nvSpPr>
        <p:spPr/>
        <p:txBody>
          <a:bodyPr/>
          <a:lstStyle/>
          <a:p>
            <a:pPr marL="114300" indent="0">
              <a:buNone/>
            </a:pPr>
            <a:r>
              <a:rPr lang="en-US" b="1" dirty="0"/>
              <a:t>Example in practice:</a:t>
            </a:r>
            <a:br>
              <a:rPr lang="en-US" dirty="0"/>
            </a:br>
            <a:r>
              <a:rPr lang="en-US" dirty="0"/>
              <a:t>A company hosts an </a:t>
            </a:r>
            <a:r>
              <a:rPr lang="en-US" b="1" dirty="0"/>
              <a:t>online shopping app</a:t>
            </a:r>
            <a:r>
              <a:rPr lang="en-US" dirty="0"/>
              <a:t> on AWS.</a:t>
            </a:r>
          </a:p>
          <a:p>
            <a:r>
              <a:rPr lang="en-US" dirty="0"/>
              <a:t>If the Linux VM is hardened but the shopping cart application has </a:t>
            </a:r>
            <a:r>
              <a:rPr lang="en-US" b="1" dirty="0"/>
              <a:t>poor input validation</a:t>
            </a:r>
            <a:r>
              <a:rPr lang="en-US" dirty="0"/>
              <a:t>, an attacker can inject SQL commands to extract credit card data.</a:t>
            </a:r>
          </a:p>
          <a:p>
            <a:r>
              <a:rPr lang="en-US" dirty="0"/>
              <a:t>This shows why </a:t>
            </a:r>
            <a:r>
              <a:rPr lang="en-US" b="1" dirty="0"/>
              <a:t>app security must be part of the cloud security program</a:t>
            </a:r>
            <a:r>
              <a:rPr lang="en-US" dirty="0"/>
              <a:t> — not just VM and hypervisor hardening.</a:t>
            </a:r>
          </a:p>
          <a:p>
            <a:endParaRPr lang="en-US" dirty="0"/>
          </a:p>
        </p:txBody>
      </p:sp>
    </p:spTree>
    <p:extLst>
      <p:ext uri="{BB962C8B-B14F-4D97-AF65-F5344CB8AC3E}">
        <p14:creationId xmlns:p14="http://schemas.microsoft.com/office/powerpoint/2010/main" val="32214954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15879B-2E7F-656D-CBF2-0DE6A816CC9D}"/>
              </a:ext>
            </a:extLst>
          </p:cNvPr>
          <p:cNvSpPr>
            <a:spLocks noGrp="1"/>
          </p:cNvSpPr>
          <p:nvPr>
            <p:ph type="body" idx="1"/>
          </p:nvPr>
        </p:nvSpPr>
        <p:spPr>
          <a:xfrm>
            <a:off x="311700" y="271220"/>
            <a:ext cx="8520600" cy="4297580"/>
          </a:xfrm>
        </p:spPr>
        <p:txBody>
          <a:bodyPr/>
          <a:lstStyle/>
          <a:p>
            <a:pPr marL="114300" indent="0">
              <a:buNone/>
            </a:pPr>
            <a:r>
              <a:rPr lang="en-US" sz="2000" b="1" dirty="0">
                <a:solidFill>
                  <a:srgbClr val="FF0000"/>
                </a:solidFill>
                <a:latin typeface="MeridienLTStd-Roman"/>
              </a:rPr>
              <a:t>XSS(cross-site scripting (XSS) </a:t>
            </a:r>
          </a:p>
          <a:p>
            <a:pPr algn="l"/>
            <a:endParaRPr lang="en-US" dirty="0">
              <a:latin typeface="MeridienLTStd-Roman"/>
            </a:endParaRPr>
          </a:p>
          <a:p>
            <a:pPr algn="l"/>
            <a:r>
              <a:rPr lang="en-US" dirty="0">
                <a:latin typeface="MeridienLTStd-Roman"/>
              </a:rPr>
              <a:t>A</a:t>
            </a:r>
            <a:r>
              <a:rPr lang="en-US" sz="1800" b="0" i="0" u="none" strike="noStrike" baseline="0" dirty="0">
                <a:latin typeface="MeridienLTStd-Roman"/>
              </a:rPr>
              <a:t>dvances in </a:t>
            </a:r>
            <a:r>
              <a:rPr lang="en-US" sz="1800" b="1" i="0" u="none" strike="noStrike" baseline="0" dirty="0">
                <a:latin typeface="MeridienLTStd-Roman"/>
              </a:rPr>
              <a:t>cross-site scripting (</a:t>
            </a:r>
            <a:r>
              <a:rPr lang="en-US" sz="1800" b="0" i="0" u="none" strike="noStrike" baseline="0" dirty="0">
                <a:latin typeface="MeridienLTStd-Roman"/>
              </a:rPr>
              <a:t>XSS) and other attacks have demonstrated that criminals looking for financial gain can exploit vulnerabilities resulting from web programming errors as new ways to penetrate important organizations.</a:t>
            </a:r>
          </a:p>
          <a:p>
            <a:pPr algn="l"/>
            <a:endParaRPr lang="en-US" dirty="0">
              <a:latin typeface="MeridienLTStd-Roman"/>
            </a:endParaRPr>
          </a:p>
          <a:p>
            <a:pPr algn="l"/>
            <a:r>
              <a:rPr lang="en-US" b="1" dirty="0">
                <a:solidFill>
                  <a:srgbClr val="FF0000"/>
                </a:solidFill>
              </a:rPr>
              <a:t>XSS (Cross-Site Scripting) </a:t>
            </a:r>
            <a:r>
              <a:rPr lang="en-US" dirty="0"/>
              <a:t>is a type of security vulnerability commonly found in web applications. </a:t>
            </a:r>
          </a:p>
          <a:p>
            <a:pPr algn="l"/>
            <a:r>
              <a:rPr lang="en-US" dirty="0"/>
              <a:t>It allows attackers to inject malicious scripts into webpages viewed by other users. </a:t>
            </a:r>
          </a:p>
          <a:p>
            <a:pPr algn="l"/>
            <a:r>
              <a:rPr lang="en-US" dirty="0"/>
              <a:t>XSS attacks occur when an application includes user input in the output it generates without proper validation or escaping</a:t>
            </a:r>
          </a:p>
        </p:txBody>
      </p:sp>
    </p:spTree>
    <p:extLst>
      <p:ext uri="{BB962C8B-B14F-4D97-AF65-F5344CB8AC3E}">
        <p14:creationId xmlns:p14="http://schemas.microsoft.com/office/powerpoint/2010/main" val="26999733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388FE-BB1D-9743-8C4C-B4813D2B471C}"/>
              </a:ext>
            </a:extLst>
          </p:cNvPr>
          <p:cNvSpPr>
            <a:spLocks noGrp="1"/>
          </p:cNvSpPr>
          <p:nvPr>
            <p:ph type="title"/>
          </p:nvPr>
        </p:nvSpPr>
        <p:spPr/>
        <p:txBody>
          <a:bodyPr>
            <a:normAutofit fontScale="90000"/>
          </a:bodyPr>
          <a:lstStyle/>
          <a:p>
            <a:r>
              <a:rPr lang="en-US" dirty="0"/>
              <a:t>There are three main types of XSS:</a:t>
            </a:r>
          </a:p>
        </p:txBody>
      </p:sp>
      <p:sp>
        <p:nvSpPr>
          <p:cNvPr id="3" name="Text Placeholder 2">
            <a:extLst>
              <a:ext uri="{FF2B5EF4-FFF2-40B4-BE49-F238E27FC236}">
                <a16:creationId xmlns:a16="http://schemas.microsoft.com/office/drawing/2014/main" id="{6EED3BC2-9E62-7816-547E-7C38392106AA}"/>
              </a:ext>
            </a:extLst>
          </p:cNvPr>
          <p:cNvSpPr>
            <a:spLocks noGrp="1"/>
          </p:cNvSpPr>
          <p:nvPr>
            <p:ph type="body" idx="1"/>
          </p:nvPr>
        </p:nvSpPr>
        <p:spPr/>
        <p:txBody>
          <a:bodyPr/>
          <a:lstStyle/>
          <a:p>
            <a:r>
              <a:rPr lang="en-US" b="1" dirty="0"/>
              <a:t>Stored XSS (Persistent XSS):</a:t>
            </a:r>
            <a:r>
              <a:rPr lang="en-US" dirty="0"/>
              <a:t> </a:t>
            </a:r>
          </a:p>
          <a:p>
            <a:endParaRPr lang="en-US" dirty="0"/>
          </a:p>
          <a:p>
            <a:r>
              <a:rPr lang="en-US" dirty="0"/>
              <a:t>The malicious script is permanently stored on the target server (e.g., in a database or a message board). </a:t>
            </a:r>
          </a:p>
          <a:p>
            <a:endParaRPr lang="en-US" dirty="0"/>
          </a:p>
          <a:p>
            <a:r>
              <a:rPr lang="en-US" dirty="0"/>
              <a:t>When users retrieve the data, the script is executed in their browsers.</a:t>
            </a:r>
          </a:p>
        </p:txBody>
      </p:sp>
    </p:spTree>
    <p:extLst>
      <p:ext uri="{BB962C8B-B14F-4D97-AF65-F5344CB8AC3E}">
        <p14:creationId xmlns:p14="http://schemas.microsoft.com/office/powerpoint/2010/main" val="40892998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7BC0-E960-D2DC-0B1A-3B1E7CCF802F}"/>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5C2B1FE-98C6-132B-6FBC-6B586F700C02}"/>
              </a:ext>
            </a:extLst>
          </p:cNvPr>
          <p:cNvSpPr>
            <a:spLocks noGrp="1"/>
          </p:cNvSpPr>
          <p:nvPr>
            <p:ph type="body" idx="1"/>
          </p:nvPr>
        </p:nvSpPr>
        <p:spPr/>
        <p:txBody>
          <a:bodyPr/>
          <a:lstStyle/>
          <a:p>
            <a:pPr marL="114300" indent="0">
              <a:buNone/>
            </a:pPr>
            <a:r>
              <a:rPr lang="en-US" b="1" dirty="0"/>
              <a:t>Reflected XSS (Non-Persistent XSS):</a:t>
            </a:r>
            <a:r>
              <a:rPr lang="en-US" dirty="0"/>
              <a:t> </a:t>
            </a:r>
          </a:p>
          <a:p>
            <a:endParaRPr lang="en-US" dirty="0"/>
          </a:p>
          <a:p>
            <a:r>
              <a:rPr lang="en-US" dirty="0"/>
              <a:t>The malicious script is reflected off a web server, such as in an error message or search result.</a:t>
            </a:r>
          </a:p>
          <a:p>
            <a:r>
              <a:rPr lang="en-US" dirty="0"/>
              <a:t> The attacker needs to trick users into clicking on a maliciously crafted URL to execute the script.</a:t>
            </a:r>
          </a:p>
        </p:txBody>
      </p:sp>
    </p:spTree>
    <p:extLst>
      <p:ext uri="{BB962C8B-B14F-4D97-AF65-F5344CB8AC3E}">
        <p14:creationId xmlns:p14="http://schemas.microsoft.com/office/powerpoint/2010/main" val="3709048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DD036-BD2E-CE31-2CA9-604785BAC69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9CC5198-8AD5-D694-0AD1-26BB4B2A6859}"/>
              </a:ext>
            </a:extLst>
          </p:cNvPr>
          <p:cNvSpPr>
            <a:spLocks noGrp="1"/>
          </p:cNvSpPr>
          <p:nvPr>
            <p:ph type="body" idx="1"/>
          </p:nvPr>
        </p:nvSpPr>
        <p:spPr/>
        <p:txBody>
          <a:bodyPr/>
          <a:lstStyle/>
          <a:p>
            <a:pPr marL="457200" lvl="0" indent="-317182" algn="just" rtl="0">
              <a:spcBef>
                <a:spcPts val="1200"/>
              </a:spcBef>
              <a:spcAft>
                <a:spcPts val="0"/>
              </a:spcAft>
              <a:buSzPct val="100000"/>
              <a:buChar char="●"/>
            </a:pPr>
            <a:r>
              <a:rPr lang="en-US" dirty="0"/>
              <a:t>However, if you choose </a:t>
            </a:r>
            <a:r>
              <a:rPr lang="en-US" b="1" dirty="0">
                <a:solidFill>
                  <a:srgbClr val="0070C0"/>
                </a:solidFill>
              </a:rPr>
              <a:t>to use public cloud services</a:t>
            </a:r>
            <a:r>
              <a:rPr lang="en-US" dirty="0"/>
              <a:t>, changing security requirements </a:t>
            </a:r>
            <a:r>
              <a:rPr lang="en-US" dirty="0">
                <a:solidFill>
                  <a:srgbClr val="FF0000"/>
                </a:solidFill>
              </a:rPr>
              <a:t>will require changes to your network topology. </a:t>
            </a:r>
          </a:p>
          <a:p>
            <a:pPr marL="457200" lvl="0" indent="-317182" algn="just" rtl="0">
              <a:spcBef>
                <a:spcPts val="1200"/>
              </a:spcBef>
              <a:spcAft>
                <a:spcPts val="0"/>
              </a:spcAft>
              <a:buSzPct val="100000"/>
              <a:buChar char="●"/>
            </a:pPr>
            <a:r>
              <a:rPr lang="en-US" dirty="0"/>
              <a:t>Must address how </a:t>
            </a:r>
            <a:r>
              <a:rPr lang="en-US" b="1" dirty="0">
                <a:solidFill>
                  <a:srgbClr val="0070C0"/>
                </a:solidFill>
              </a:rPr>
              <a:t>your existing network topology interacts </a:t>
            </a:r>
            <a:r>
              <a:rPr lang="en-US" dirty="0"/>
              <a:t>with your cloud </a:t>
            </a:r>
            <a:r>
              <a:rPr lang="en-US" dirty="0">
                <a:solidFill>
                  <a:srgbClr val="0070C0"/>
                </a:solidFill>
              </a:rPr>
              <a:t>provider’s network topology.</a:t>
            </a:r>
          </a:p>
          <a:p>
            <a:pPr indent="-317182">
              <a:spcBef>
                <a:spcPts val="1200"/>
              </a:spcBef>
              <a:buSzPct val="100000"/>
            </a:pPr>
            <a:r>
              <a:rPr lang="en-US" b="1" u="sng" dirty="0"/>
              <a:t>There are four significant risk factors in this use case:</a:t>
            </a:r>
          </a:p>
          <a:p>
            <a:pPr marL="457200" lvl="0" indent="-317182" algn="l" rtl="0">
              <a:spcBef>
                <a:spcPts val="1200"/>
              </a:spcBef>
              <a:spcAft>
                <a:spcPts val="0"/>
              </a:spcAft>
              <a:buSzPct val="100000"/>
              <a:buChar char="●"/>
            </a:pPr>
            <a:endParaRPr lang="en-US" dirty="0"/>
          </a:p>
          <a:p>
            <a:endParaRPr lang="en-US" dirty="0"/>
          </a:p>
        </p:txBody>
      </p:sp>
    </p:spTree>
    <p:extLst>
      <p:ext uri="{BB962C8B-B14F-4D97-AF65-F5344CB8AC3E}">
        <p14:creationId xmlns:p14="http://schemas.microsoft.com/office/powerpoint/2010/main" val="14944893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D32A-85D3-6AA6-2F60-B0E5DFF3808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38442E55-36BC-BE6F-85C1-6E52AE2AA417}"/>
              </a:ext>
            </a:extLst>
          </p:cNvPr>
          <p:cNvSpPr>
            <a:spLocks noGrp="1"/>
          </p:cNvSpPr>
          <p:nvPr>
            <p:ph type="body" idx="1"/>
          </p:nvPr>
        </p:nvSpPr>
        <p:spPr/>
        <p:txBody>
          <a:bodyPr/>
          <a:lstStyle/>
          <a:p>
            <a:pPr marL="114300" indent="0">
              <a:buNone/>
            </a:pPr>
            <a:r>
              <a:rPr lang="en-US" b="1" dirty="0"/>
              <a:t>DOM-based XSS:</a:t>
            </a:r>
            <a:r>
              <a:rPr lang="en-US" dirty="0"/>
              <a:t> </a:t>
            </a:r>
          </a:p>
          <a:p>
            <a:endParaRPr lang="en-US" dirty="0"/>
          </a:p>
          <a:p>
            <a:r>
              <a:rPr lang="en-US" dirty="0"/>
              <a:t>The vulnerability lies in the client-side scripts. </a:t>
            </a:r>
          </a:p>
          <a:p>
            <a:endParaRPr lang="en-US" dirty="0"/>
          </a:p>
          <a:p>
            <a:r>
              <a:rPr lang="en-US" dirty="0"/>
              <a:t>It occurs when the web application's client-side scripts modify the page's Document Object Model (DOM) in an unsafe way.</a:t>
            </a:r>
          </a:p>
        </p:txBody>
      </p:sp>
    </p:spTree>
    <p:extLst>
      <p:ext uri="{BB962C8B-B14F-4D97-AF65-F5344CB8AC3E}">
        <p14:creationId xmlns:p14="http://schemas.microsoft.com/office/powerpoint/2010/main" val="23898334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889B-1742-9B3F-1B3F-24E42324A107}"/>
              </a:ext>
            </a:extLst>
          </p:cNvPr>
          <p:cNvSpPr>
            <a:spLocks noGrp="1"/>
          </p:cNvSpPr>
          <p:nvPr>
            <p:ph type="title"/>
          </p:nvPr>
        </p:nvSpPr>
        <p:spPr/>
        <p:txBody>
          <a:bodyPr>
            <a:normAutofit fontScale="90000"/>
          </a:bodyPr>
          <a:lstStyle/>
          <a:p>
            <a:r>
              <a:rPr lang="en-US" dirty="0"/>
              <a:t>Browser Security in Cloud Application Security</a:t>
            </a:r>
          </a:p>
        </p:txBody>
      </p:sp>
      <p:sp>
        <p:nvSpPr>
          <p:cNvPr id="3" name="Text Placeholder 2">
            <a:extLst>
              <a:ext uri="{FF2B5EF4-FFF2-40B4-BE49-F238E27FC236}">
                <a16:creationId xmlns:a16="http://schemas.microsoft.com/office/drawing/2014/main" id="{B636CF88-BC6E-44AE-1CEF-007DF1D6A6E6}"/>
              </a:ext>
            </a:extLst>
          </p:cNvPr>
          <p:cNvSpPr>
            <a:spLocks noGrp="1"/>
          </p:cNvSpPr>
          <p:nvPr>
            <p:ph type="body" idx="1"/>
          </p:nvPr>
        </p:nvSpPr>
        <p:spPr/>
        <p:txBody>
          <a:bodyPr/>
          <a:lstStyle/>
          <a:p>
            <a:pPr>
              <a:buNone/>
            </a:pPr>
            <a:r>
              <a:rPr lang="en-US" b="1" dirty="0"/>
              <a:t>Why browsers matter</a:t>
            </a:r>
          </a:p>
          <a:p>
            <a:pPr>
              <a:buFont typeface="Arial" panose="020B0604020202020204" pitchFamily="34" charset="0"/>
              <a:buChar char="•"/>
            </a:pPr>
            <a:r>
              <a:rPr lang="en-US" dirty="0"/>
              <a:t>The </a:t>
            </a:r>
            <a:r>
              <a:rPr lang="en-US" b="1" dirty="0"/>
              <a:t>browser is now the main client</a:t>
            </a:r>
            <a:r>
              <a:rPr lang="en-US" dirty="0"/>
              <a:t> for cloud apps (web portals, SaaS dashboards, e-commerce sites, etc.).</a:t>
            </a:r>
          </a:p>
          <a:p>
            <a:pPr>
              <a:buFont typeface="Arial" panose="020B0604020202020204" pitchFamily="34" charset="0"/>
              <a:buChar char="•"/>
            </a:pPr>
            <a:r>
              <a:rPr lang="en-US" dirty="0"/>
              <a:t>Any compromise in the browser → attacker can steal login credentials, session cookies, or inject malicious code into cloud applications.</a:t>
            </a:r>
          </a:p>
          <a:p>
            <a:pPr>
              <a:buFont typeface="Arial" panose="020B0604020202020204" pitchFamily="34" charset="0"/>
              <a:buChar char="•"/>
            </a:pPr>
            <a:r>
              <a:rPr lang="en-US" dirty="0"/>
              <a:t>Therefore, </a:t>
            </a:r>
            <a:r>
              <a:rPr lang="en-US" b="1" dirty="0"/>
              <a:t>end-to-end security = Cloud App Security + Browser Security</a:t>
            </a:r>
            <a:r>
              <a:rPr lang="en-US" dirty="0"/>
              <a:t>.</a:t>
            </a:r>
          </a:p>
        </p:txBody>
      </p:sp>
    </p:spTree>
    <p:extLst>
      <p:ext uri="{BB962C8B-B14F-4D97-AF65-F5344CB8AC3E}">
        <p14:creationId xmlns:p14="http://schemas.microsoft.com/office/powerpoint/2010/main" val="2217393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FC0C1-5986-8474-29C9-74294FE0937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93FA94A-6BEE-B6FF-C990-2A1046A53095}"/>
              </a:ext>
            </a:extLst>
          </p:cNvPr>
          <p:cNvSpPr>
            <a:spLocks noGrp="1"/>
          </p:cNvSpPr>
          <p:nvPr>
            <p:ph type="body" idx="1"/>
          </p:nvPr>
        </p:nvSpPr>
        <p:spPr/>
        <p:txBody>
          <a:bodyPr/>
          <a:lstStyle/>
          <a:p>
            <a:pPr>
              <a:buNone/>
            </a:pPr>
            <a:r>
              <a:rPr lang="en-US" b="1" dirty="0"/>
              <a:t>Common Browser-Based Threats</a:t>
            </a:r>
          </a:p>
          <a:p>
            <a:pPr>
              <a:buFont typeface="+mj-lt"/>
              <a:buAutoNum type="arabicPeriod"/>
            </a:pPr>
            <a:r>
              <a:rPr lang="en-US" b="1" dirty="0"/>
              <a:t>Phishing Attacks</a:t>
            </a:r>
            <a:r>
              <a:rPr lang="en-US" dirty="0"/>
              <a:t> – tricking users into entering credentials on fake cloud login pages.</a:t>
            </a:r>
          </a:p>
          <a:p>
            <a:pPr>
              <a:buFont typeface="+mj-lt"/>
              <a:buAutoNum type="arabicPeriod"/>
            </a:pPr>
            <a:r>
              <a:rPr lang="en-US" b="1" dirty="0"/>
              <a:t>Cross-Site Scripting (XSS)</a:t>
            </a:r>
            <a:r>
              <a:rPr lang="en-US" dirty="0"/>
              <a:t> – attacker injects malicious scripts into a web app, which then execute in the user’s browser.</a:t>
            </a:r>
          </a:p>
          <a:p>
            <a:pPr>
              <a:buFont typeface="+mj-lt"/>
              <a:buAutoNum type="arabicPeriod"/>
            </a:pPr>
            <a:r>
              <a:rPr lang="en-US" b="1" dirty="0"/>
              <a:t>Session Hijacking</a:t>
            </a:r>
            <a:r>
              <a:rPr lang="en-US" dirty="0"/>
              <a:t> – stealing cookies to impersonate a logged-in user.</a:t>
            </a:r>
          </a:p>
          <a:p>
            <a:pPr>
              <a:buFont typeface="+mj-lt"/>
              <a:buAutoNum type="arabicPeriod"/>
            </a:pPr>
            <a:r>
              <a:rPr lang="en-US" b="1" dirty="0"/>
              <a:t>Malicious Browser Extensions</a:t>
            </a:r>
            <a:r>
              <a:rPr lang="en-US" dirty="0"/>
              <a:t> – capturing keystrokes or stealing tokens.</a:t>
            </a:r>
          </a:p>
          <a:p>
            <a:pPr>
              <a:buFont typeface="+mj-lt"/>
              <a:buAutoNum type="arabicPeriod"/>
            </a:pPr>
            <a:r>
              <a:rPr lang="en-US" b="1" dirty="0"/>
              <a:t>Drive-by Downloads</a:t>
            </a:r>
            <a:r>
              <a:rPr lang="en-US" dirty="0"/>
              <a:t> – silently installing malware through compromised sites.</a:t>
            </a:r>
          </a:p>
          <a:p>
            <a:endParaRPr lang="en-US" dirty="0"/>
          </a:p>
        </p:txBody>
      </p:sp>
    </p:spTree>
    <p:extLst>
      <p:ext uri="{BB962C8B-B14F-4D97-AF65-F5344CB8AC3E}">
        <p14:creationId xmlns:p14="http://schemas.microsoft.com/office/powerpoint/2010/main" val="13838191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353E-77F4-B23C-865D-75A7C840C28E}"/>
              </a:ext>
            </a:extLst>
          </p:cNvPr>
          <p:cNvSpPr>
            <a:spLocks noGrp="1"/>
          </p:cNvSpPr>
          <p:nvPr>
            <p:ph type="title"/>
          </p:nvPr>
        </p:nvSpPr>
        <p:spPr/>
        <p:txBody>
          <a:bodyPr>
            <a:normAutofit fontScale="90000"/>
          </a:bodyPr>
          <a:lstStyle/>
          <a:p>
            <a:r>
              <a:rPr lang="en-US" dirty="0"/>
              <a:t>Best Practices for Browser Security in Cloud Use</a:t>
            </a:r>
            <a:br>
              <a:rPr lang="en-US" dirty="0"/>
            </a:br>
            <a:endParaRPr lang="en-US" dirty="0"/>
          </a:p>
        </p:txBody>
      </p:sp>
      <p:sp>
        <p:nvSpPr>
          <p:cNvPr id="3" name="Text Placeholder 2">
            <a:extLst>
              <a:ext uri="{FF2B5EF4-FFF2-40B4-BE49-F238E27FC236}">
                <a16:creationId xmlns:a16="http://schemas.microsoft.com/office/drawing/2014/main" id="{C4E1D73E-B78F-2872-3A89-E6CEF5FDE578}"/>
              </a:ext>
            </a:extLst>
          </p:cNvPr>
          <p:cNvSpPr>
            <a:spLocks noGrp="1"/>
          </p:cNvSpPr>
          <p:nvPr>
            <p:ph type="body" idx="1"/>
          </p:nvPr>
        </p:nvSpPr>
        <p:spPr/>
        <p:txBody>
          <a:bodyPr/>
          <a:lstStyle/>
          <a:p>
            <a:pPr>
              <a:buNone/>
            </a:pPr>
            <a:r>
              <a:rPr lang="en-US" b="1" dirty="0"/>
              <a:t>Best Practices for Browser Security in Cloud Use</a:t>
            </a:r>
          </a:p>
          <a:p>
            <a:pPr>
              <a:buFont typeface="Arial" panose="020B0604020202020204" pitchFamily="34" charset="0"/>
              <a:buChar char="•"/>
            </a:pPr>
            <a:r>
              <a:rPr lang="en-US" b="1" dirty="0"/>
              <a:t>Use HTTPS/TLS everywhere</a:t>
            </a:r>
            <a:r>
              <a:rPr lang="en-US" dirty="0"/>
              <a:t> → prevents eavesdropping and tampering.</a:t>
            </a:r>
          </a:p>
          <a:p>
            <a:pPr>
              <a:buFont typeface="Arial" panose="020B0604020202020204" pitchFamily="34" charset="0"/>
              <a:buChar char="•"/>
            </a:pPr>
            <a:r>
              <a:rPr lang="en-US" b="1" dirty="0"/>
              <a:t>Enable Content Security Policy (CSP)</a:t>
            </a:r>
            <a:r>
              <a:rPr lang="en-US" dirty="0"/>
              <a:t> → blocks malicious script injection.</a:t>
            </a:r>
          </a:p>
          <a:p>
            <a:pPr>
              <a:buFont typeface="Arial" panose="020B0604020202020204" pitchFamily="34" charset="0"/>
              <a:buChar char="•"/>
            </a:pPr>
            <a:r>
              <a:rPr lang="en-US" b="1" dirty="0"/>
              <a:t>Regularly patch browsers</a:t>
            </a:r>
            <a:r>
              <a:rPr lang="en-US" dirty="0"/>
              <a:t> → fix known vulnerabilities quickly.</a:t>
            </a:r>
          </a:p>
          <a:p>
            <a:pPr>
              <a:buFont typeface="Arial" panose="020B0604020202020204" pitchFamily="34" charset="0"/>
              <a:buChar char="•"/>
            </a:pPr>
            <a:r>
              <a:rPr lang="en-US" b="1" dirty="0"/>
              <a:t>Use MFA (multi-factor authentication)</a:t>
            </a:r>
            <a:r>
              <a:rPr lang="en-US" dirty="0"/>
              <a:t> → reduces impact of stolen credentials.</a:t>
            </a:r>
          </a:p>
          <a:p>
            <a:pPr>
              <a:buFont typeface="Arial" panose="020B0604020202020204" pitchFamily="34" charset="0"/>
              <a:buChar char="•"/>
            </a:pPr>
            <a:r>
              <a:rPr lang="en-US" b="1" dirty="0"/>
              <a:t>Disable weak plugins/extensions</a:t>
            </a:r>
            <a:r>
              <a:rPr lang="en-US" dirty="0"/>
              <a:t> → allow only trusted ones.</a:t>
            </a:r>
          </a:p>
          <a:p>
            <a:pPr>
              <a:buFont typeface="Arial" panose="020B0604020202020204" pitchFamily="34" charset="0"/>
              <a:buChar char="•"/>
            </a:pPr>
            <a:r>
              <a:rPr lang="en-US" b="1" dirty="0"/>
              <a:t>Enforce secure cookies &amp; </a:t>
            </a:r>
            <a:r>
              <a:rPr lang="en-US" b="1" dirty="0" err="1"/>
              <a:t>SameSite</a:t>
            </a:r>
            <a:r>
              <a:rPr lang="en-US" b="1" dirty="0"/>
              <a:t> flags</a:t>
            </a:r>
            <a:r>
              <a:rPr lang="en-US" dirty="0"/>
              <a:t> → protect against session hijacking.</a:t>
            </a:r>
          </a:p>
          <a:p>
            <a:pPr>
              <a:buFont typeface="Arial" panose="020B0604020202020204" pitchFamily="34" charset="0"/>
              <a:buChar char="•"/>
            </a:pPr>
            <a:r>
              <a:rPr lang="en-US" b="1" dirty="0"/>
              <a:t>Educate users</a:t>
            </a:r>
            <a:r>
              <a:rPr lang="en-US" dirty="0"/>
              <a:t> → awareness of phishing &amp; malicious pop-ups.</a:t>
            </a:r>
          </a:p>
          <a:p>
            <a:endParaRPr lang="en-US" dirty="0"/>
          </a:p>
        </p:txBody>
      </p:sp>
    </p:spTree>
    <p:extLst>
      <p:ext uri="{BB962C8B-B14F-4D97-AF65-F5344CB8AC3E}">
        <p14:creationId xmlns:p14="http://schemas.microsoft.com/office/powerpoint/2010/main" val="1001749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078E1-2998-4D67-5150-3F1C1B5B6557}"/>
              </a:ext>
            </a:extLst>
          </p:cNvPr>
          <p:cNvSpPr>
            <a:spLocks noGrp="1"/>
          </p:cNvSpPr>
          <p:nvPr>
            <p:ph type="title"/>
          </p:nvPr>
        </p:nvSpPr>
        <p:spPr/>
        <p:txBody>
          <a:bodyPr>
            <a:normAutofit/>
          </a:bodyPr>
          <a:lstStyle/>
          <a:p>
            <a:r>
              <a:rPr lang="en-US" sz="1800" b="1" i="0" u="none" strike="noStrike" baseline="0" dirty="0">
                <a:latin typeface="ITCBaileySansCom-Bold"/>
              </a:rPr>
              <a:t>Application-Level Security Threats</a:t>
            </a:r>
            <a:endParaRPr lang="en-US" dirty="0"/>
          </a:p>
        </p:txBody>
      </p:sp>
      <p:sp>
        <p:nvSpPr>
          <p:cNvPr id="3" name="Text Placeholder 2">
            <a:extLst>
              <a:ext uri="{FF2B5EF4-FFF2-40B4-BE49-F238E27FC236}">
                <a16:creationId xmlns:a16="http://schemas.microsoft.com/office/drawing/2014/main" id="{4216AF68-D08B-FC55-5CEC-DA09FAA85F18}"/>
              </a:ext>
            </a:extLst>
          </p:cNvPr>
          <p:cNvSpPr>
            <a:spLocks noGrp="1"/>
          </p:cNvSpPr>
          <p:nvPr>
            <p:ph type="body" idx="1"/>
          </p:nvPr>
        </p:nvSpPr>
        <p:spPr/>
        <p:txBody>
          <a:bodyPr/>
          <a:lstStyle/>
          <a:p>
            <a:pPr algn="just"/>
            <a:r>
              <a:rPr lang="en-US" sz="1800" b="0" i="0" u="none" strike="noStrike" baseline="0" dirty="0">
                <a:latin typeface="MeridienLTStd-Roman"/>
              </a:rPr>
              <a:t>According to SANS,</a:t>
            </a:r>
            <a:r>
              <a:rPr lang="en-US" sz="1800" b="0" i="0" u="none" strike="noStrike" baseline="0" dirty="0">
                <a:latin typeface="ArialUnicodeMS"/>
              </a:rPr>
              <a:t>‖ </a:t>
            </a:r>
            <a:r>
              <a:rPr lang="en-US" sz="1800" b="0" i="0" u="none" strike="noStrike" baseline="0" dirty="0">
                <a:latin typeface="MeridienLTStd-Roman"/>
              </a:rPr>
              <a:t>web application vulnerabilities </a:t>
            </a:r>
            <a:r>
              <a:rPr lang="en-US" sz="1800" b="0" i="0" u="none" strike="noStrike" baseline="0" dirty="0">
                <a:solidFill>
                  <a:srgbClr val="FF0000"/>
                </a:solidFill>
                <a:latin typeface="MeridienLTStd-Roman"/>
              </a:rPr>
              <a:t>in open source as well as custom-built applications accounted for almost half the total number of vulnerabilities discovered between November 2006 and October 2007.</a:t>
            </a:r>
          </a:p>
          <a:p>
            <a:pPr algn="just"/>
            <a:endParaRPr lang="en-US" sz="1800" b="0" i="0" u="none" strike="noStrike" baseline="0" dirty="0">
              <a:latin typeface="MeridienLTStd-Roman"/>
            </a:endParaRPr>
          </a:p>
          <a:p>
            <a:pPr algn="just"/>
            <a:r>
              <a:rPr lang="en-US" sz="1800" b="0" i="0" u="none" strike="noStrike" baseline="0" dirty="0">
                <a:latin typeface="MeridienLTStd-Roman"/>
              </a:rPr>
              <a:t>The existing threats exploit well-known application</a:t>
            </a:r>
            <a:r>
              <a:rPr lang="en-US" dirty="0">
                <a:latin typeface="MeridienLTStd-Roman"/>
              </a:rPr>
              <a:t> </a:t>
            </a:r>
            <a:r>
              <a:rPr lang="en-US" sz="1800" b="0" i="0" u="none" strike="noStrike" baseline="0" dirty="0">
                <a:solidFill>
                  <a:srgbClr val="000000"/>
                </a:solidFill>
                <a:latin typeface="MeridienLTStd-Roman"/>
              </a:rPr>
              <a:t>vulnerabilities including cross-site scripting (XSS), SQL injection, malicious file execution, and other vulnerabilities resulting from programming errors and design flaws</a:t>
            </a:r>
            <a:endParaRPr lang="en-US" dirty="0"/>
          </a:p>
        </p:txBody>
      </p:sp>
    </p:spTree>
    <p:extLst>
      <p:ext uri="{BB962C8B-B14F-4D97-AF65-F5344CB8AC3E}">
        <p14:creationId xmlns:p14="http://schemas.microsoft.com/office/powerpoint/2010/main" val="14427721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20E023-4E91-DD3C-32EE-4A41E6554752}"/>
              </a:ext>
            </a:extLst>
          </p:cNvPr>
          <p:cNvSpPr>
            <a:spLocks noGrp="1"/>
          </p:cNvSpPr>
          <p:nvPr>
            <p:ph type="body" idx="1"/>
          </p:nvPr>
        </p:nvSpPr>
        <p:spPr>
          <a:xfrm>
            <a:off x="311700" y="441702"/>
            <a:ext cx="8520600" cy="4127098"/>
          </a:xfrm>
        </p:spPr>
        <p:txBody>
          <a:bodyPr>
            <a:normAutofit/>
          </a:bodyPr>
          <a:lstStyle/>
          <a:p>
            <a:pPr algn="l"/>
            <a:endParaRPr lang="en-US" sz="1800" b="0" i="0" u="none" strike="noStrike" baseline="0" dirty="0">
              <a:latin typeface="MeridienLTStd-Roman"/>
            </a:endParaRPr>
          </a:p>
          <a:p>
            <a:pPr algn="just"/>
            <a:r>
              <a:rPr lang="en-US" sz="1800" b="0" i="0" u="none" strike="noStrike" baseline="0" dirty="0">
                <a:latin typeface="MeridienLTStd-Roman"/>
              </a:rPr>
              <a:t>Armed with knowledge and tools, </a:t>
            </a:r>
            <a:r>
              <a:rPr lang="en-US" sz="1800" b="0" i="0" u="none" strike="noStrike" baseline="0" dirty="0">
                <a:solidFill>
                  <a:srgbClr val="FF0000"/>
                </a:solidFill>
                <a:latin typeface="MeridienLTStd-Roman"/>
              </a:rPr>
              <a:t>hackers are constantly scanning web applications (accessible from the Internet) for application vulnerabilities</a:t>
            </a:r>
            <a:r>
              <a:rPr lang="en-US" sz="1800" b="0" i="0" u="none" strike="noStrike" baseline="0" dirty="0">
                <a:latin typeface="MeridienLTStd-Roman"/>
              </a:rPr>
              <a:t>. </a:t>
            </a:r>
          </a:p>
          <a:p>
            <a:pPr algn="just"/>
            <a:endParaRPr lang="en-US" sz="1800" b="0" i="0" u="none" strike="noStrike" baseline="0" dirty="0">
              <a:latin typeface="MeridienLTStd-Roman"/>
            </a:endParaRPr>
          </a:p>
          <a:p>
            <a:pPr algn="just"/>
            <a:r>
              <a:rPr lang="en-US" sz="1800" b="0" i="0" u="none" strike="noStrike" baseline="0" dirty="0">
                <a:latin typeface="MeridienLTStd-Roman"/>
              </a:rPr>
              <a:t>They are then exploiting the vulnerabilities they discover for various illegal activities </a:t>
            </a:r>
            <a:r>
              <a:rPr lang="en-US" sz="1800" b="0" i="0" u="none" strike="noStrike" baseline="0" dirty="0">
                <a:solidFill>
                  <a:srgbClr val="FF0000"/>
                </a:solidFill>
                <a:latin typeface="MeridienLTStd-Roman"/>
              </a:rPr>
              <a:t>including financial fraud, intellectual property theft, converting trusted websites into malicious servers serving client-side exploits, and phishing scams</a:t>
            </a:r>
            <a:r>
              <a:rPr lang="en-US" sz="1800" b="0" i="0" u="none" strike="noStrike" baseline="0" dirty="0">
                <a:latin typeface="MeridienLTStd-Roman"/>
              </a:rPr>
              <a:t>.</a:t>
            </a:r>
          </a:p>
          <a:p>
            <a:pPr marL="114300" indent="0" algn="just">
              <a:buNone/>
            </a:pPr>
            <a:endParaRPr lang="en-US" sz="1800" b="0" i="0" u="none" strike="noStrike" baseline="0" dirty="0">
              <a:latin typeface="MeridienLTStd-Roman"/>
            </a:endParaRPr>
          </a:p>
          <a:p>
            <a:pPr algn="just"/>
            <a:r>
              <a:rPr lang="en-US" sz="1800" b="0" i="0" u="none" strike="noStrike" baseline="0" dirty="0">
                <a:latin typeface="MeridienLTStd-Roman"/>
              </a:rPr>
              <a:t>All web frameworks and all types of web applications are at risk of web application security defects, ranging from insufficient validation to application logic errors.</a:t>
            </a:r>
            <a:endParaRPr lang="en-US" dirty="0"/>
          </a:p>
        </p:txBody>
      </p:sp>
    </p:spTree>
    <p:extLst>
      <p:ext uri="{BB962C8B-B14F-4D97-AF65-F5344CB8AC3E}">
        <p14:creationId xmlns:p14="http://schemas.microsoft.com/office/powerpoint/2010/main" val="40965681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37B9-5988-5447-20B1-F1F61B394604}"/>
              </a:ext>
            </a:extLst>
          </p:cNvPr>
          <p:cNvSpPr>
            <a:spLocks noGrp="1"/>
          </p:cNvSpPr>
          <p:nvPr>
            <p:ph type="title"/>
          </p:nvPr>
        </p:nvSpPr>
        <p:spPr/>
        <p:txBody>
          <a:bodyPr>
            <a:normAutofit fontScale="90000"/>
          </a:bodyPr>
          <a:lstStyle/>
          <a:p>
            <a:r>
              <a:rPr lang="en-US" sz="3200" b="0" i="0" u="none" strike="noStrike" baseline="0" dirty="0">
                <a:solidFill>
                  <a:srgbClr val="000000"/>
                </a:solidFill>
                <a:latin typeface="MeridienLTStd-Roman"/>
              </a:rPr>
              <a:t>SQL injection</a:t>
            </a:r>
            <a:endParaRPr lang="en-US" dirty="0"/>
          </a:p>
        </p:txBody>
      </p:sp>
      <p:sp>
        <p:nvSpPr>
          <p:cNvPr id="3" name="Text Placeholder 2">
            <a:extLst>
              <a:ext uri="{FF2B5EF4-FFF2-40B4-BE49-F238E27FC236}">
                <a16:creationId xmlns:a16="http://schemas.microsoft.com/office/drawing/2014/main" id="{663580C8-37B5-BDBC-2CBA-163964781219}"/>
              </a:ext>
            </a:extLst>
          </p:cNvPr>
          <p:cNvSpPr>
            <a:spLocks noGrp="1"/>
          </p:cNvSpPr>
          <p:nvPr>
            <p:ph type="body" idx="1"/>
          </p:nvPr>
        </p:nvSpPr>
        <p:spPr/>
        <p:txBody>
          <a:bodyPr/>
          <a:lstStyle/>
          <a:p>
            <a:r>
              <a:rPr lang="en-US" dirty="0"/>
              <a:t>SQL injection is a type of cyber attack that targets databases through web applications.</a:t>
            </a:r>
          </a:p>
          <a:p>
            <a:endParaRPr lang="en-US" dirty="0"/>
          </a:p>
          <a:p>
            <a:r>
              <a:rPr lang="en-US" dirty="0"/>
              <a:t> It occurs when an attacker manipulates SQL queries by inserting malicious code into input fields, allowing unauthorized access to the database and potentially leading to data theft, modification, or deletion.</a:t>
            </a:r>
          </a:p>
        </p:txBody>
      </p:sp>
    </p:spTree>
    <p:extLst>
      <p:ext uri="{BB962C8B-B14F-4D97-AF65-F5344CB8AC3E}">
        <p14:creationId xmlns:p14="http://schemas.microsoft.com/office/powerpoint/2010/main" val="6398978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6F494-A2B1-40CB-30E2-A6ED8AF4465B}"/>
              </a:ext>
            </a:extLst>
          </p:cNvPr>
          <p:cNvSpPr>
            <a:spLocks noGrp="1"/>
          </p:cNvSpPr>
          <p:nvPr>
            <p:ph type="title"/>
          </p:nvPr>
        </p:nvSpPr>
        <p:spPr>
          <a:xfrm>
            <a:off x="311700" y="445025"/>
            <a:ext cx="8520600" cy="267897"/>
          </a:xfrm>
        </p:spPr>
        <p:txBody>
          <a:bodyPr>
            <a:normAutofit fontScale="90000"/>
          </a:bodyPr>
          <a:lstStyle/>
          <a:p>
            <a:r>
              <a:rPr lang="en-US" dirty="0"/>
              <a:t>Solution</a:t>
            </a:r>
          </a:p>
        </p:txBody>
      </p:sp>
      <p:sp>
        <p:nvSpPr>
          <p:cNvPr id="3" name="Text Placeholder 2">
            <a:extLst>
              <a:ext uri="{FF2B5EF4-FFF2-40B4-BE49-F238E27FC236}">
                <a16:creationId xmlns:a16="http://schemas.microsoft.com/office/drawing/2014/main" id="{F54E0FA5-C30D-32BF-5E2F-70022ED63E37}"/>
              </a:ext>
            </a:extLst>
          </p:cNvPr>
          <p:cNvSpPr>
            <a:spLocks noGrp="1"/>
          </p:cNvSpPr>
          <p:nvPr>
            <p:ph type="body" idx="1"/>
          </p:nvPr>
        </p:nvSpPr>
        <p:spPr>
          <a:xfrm>
            <a:off x="311700" y="852407"/>
            <a:ext cx="8520600" cy="4083803"/>
          </a:xfrm>
        </p:spPr>
        <p:txBody>
          <a:bodyPr>
            <a:normAutofit lnSpcReduction="10000"/>
          </a:bodyPr>
          <a:lstStyle/>
          <a:p>
            <a:pPr marL="114300" indent="0">
              <a:buNone/>
            </a:pPr>
            <a:r>
              <a:rPr lang="en-US" b="1" dirty="0"/>
              <a:t>1. Combination of security controls</a:t>
            </a:r>
          </a:p>
          <a:p>
            <a:r>
              <a:rPr lang="en-US" dirty="0"/>
              <a:t>It suggests using </a:t>
            </a:r>
            <a:r>
              <a:rPr lang="en-US" b="1" dirty="0"/>
              <a:t>perimeter security controls</a:t>
            </a:r>
            <a:r>
              <a:rPr lang="en-US" dirty="0"/>
              <a:t> (like firewalls, intrusion detection/prevention systems) along with </a:t>
            </a:r>
            <a:r>
              <a:rPr lang="en-US" b="1" dirty="0"/>
              <a:t>network- and host-based access controls</a:t>
            </a:r>
            <a:r>
              <a:rPr lang="en-US" dirty="0"/>
              <a:t> (like authentication, authorization, and monitoring at both network and server level).</a:t>
            </a:r>
          </a:p>
          <a:p>
            <a:r>
              <a:rPr lang="en-US" b="1" dirty="0">
                <a:solidFill>
                  <a:srgbClr val="FF0000"/>
                </a:solidFill>
              </a:rPr>
              <a:t>Goal: Protect web applications that are deployed in tightly controlled environments (corporate intranets or private clouds) against external hackers.</a:t>
            </a:r>
          </a:p>
          <a:p>
            <a:pPr marL="114300" indent="0">
              <a:buNone/>
            </a:pPr>
            <a:r>
              <a:rPr lang="en-US" b="1" dirty="0"/>
              <a:t>2. Public cloud challenges</a:t>
            </a:r>
          </a:p>
          <a:p>
            <a:r>
              <a:rPr lang="en-US" dirty="0"/>
              <a:t>When web applications are deployed in a </a:t>
            </a:r>
            <a:r>
              <a:rPr lang="en-US" b="1" dirty="0"/>
              <a:t>public cloud</a:t>
            </a:r>
            <a:r>
              <a:rPr lang="en-US" dirty="0"/>
              <a:t> (instead of private or intranet environments), they face a </a:t>
            </a:r>
            <a:r>
              <a:rPr lang="en-US" b="1" dirty="0"/>
              <a:t>higher threat level</a:t>
            </a:r>
            <a:r>
              <a:rPr lang="en-US" dirty="0"/>
              <a:t>.</a:t>
            </a:r>
          </a:p>
          <a:p>
            <a:r>
              <a:rPr lang="en-US" dirty="0"/>
              <a:t>They are more exposed to attacks, and hackers may exploit them for </a:t>
            </a:r>
            <a:r>
              <a:rPr lang="en-US" b="1" dirty="0"/>
              <a:t>fraudulent or illegal activities</a:t>
            </a:r>
            <a:r>
              <a:rPr lang="en-US" dirty="0"/>
              <a:t>.</a:t>
            </a:r>
          </a:p>
          <a:p>
            <a:endParaRPr lang="en-US" dirty="0"/>
          </a:p>
        </p:txBody>
      </p:sp>
    </p:spTree>
    <p:extLst>
      <p:ext uri="{BB962C8B-B14F-4D97-AF65-F5344CB8AC3E}">
        <p14:creationId xmlns:p14="http://schemas.microsoft.com/office/powerpoint/2010/main" val="296318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F236-420C-240F-D8DC-CA74A284D08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3D558BB-0F15-EDF8-CA35-D74943C05ACF}"/>
              </a:ext>
            </a:extLst>
          </p:cNvPr>
          <p:cNvSpPr>
            <a:spLocks noGrp="1"/>
          </p:cNvSpPr>
          <p:nvPr>
            <p:ph type="body" idx="1"/>
          </p:nvPr>
        </p:nvSpPr>
        <p:spPr/>
        <p:txBody>
          <a:bodyPr/>
          <a:lstStyle/>
          <a:p>
            <a:pPr marL="114300" indent="0">
              <a:buNone/>
            </a:pPr>
            <a:r>
              <a:rPr lang="en-US" b="1" dirty="0"/>
              <a:t>3. Security in the cloud (SPI model)</a:t>
            </a:r>
          </a:p>
          <a:p>
            <a:r>
              <a:rPr lang="en-US" dirty="0"/>
              <a:t>In the </a:t>
            </a:r>
            <a:r>
              <a:rPr lang="en-US" b="1" dirty="0"/>
              <a:t>SPI model</a:t>
            </a:r>
            <a:r>
              <a:rPr lang="en-US" dirty="0"/>
              <a:t> (Software as a Service, Platform as a Service, Infrastructure as a Service), applications must be designed with an </a:t>
            </a:r>
            <a:r>
              <a:rPr lang="en-US" b="1" dirty="0"/>
              <a:t>Internet threat model</a:t>
            </a:r>
            <a:r>
              <a:rPr lang="en-US" dirty="0"/>
              <a:t> in mind.</a:t>
            </a:r>
          </a:p>
          <a:p>
            <a:r>
              <a:rPr lang="en-US" dirty="0"/>
              <a:t>That means assuming exposure to global threats (DDoS, phishing, malware injection, etc.).</a:t>
            </a:r>
          </a:p>
          <a:p>
            <a:r>
              <a:rPr lang="en-US" dirty="0"/>
              <a:t>Security should not be an afterthought—it must be </a:t>
            </a:r>
            <a:r>
              <a:rPr lang="en-US" b="1" dirty="0"/>
              <a:t>built into every phase of the Software Development Life Cycle (SDLC)</a:t>
            </a:r>
            <a:r>
              <a:rPr lang="en-US" dirty="0"/>
              <a:t> (planning, design, development, testing, deployment, and maintenance).</a:t>
            </a:r>
          </a:p>
          <a:p>
            <a:endParaRPr lang="en-US" dirty="0"/>
          </a:p>
        </p:txBody>
      </p:sp>
    </p:spTree>
    <p:extLst>
      <p:ext uri="{BB962C8B-B14F-4D97-AF65-F5344CB8AC3E}">
        <p14:creationId xmlns:p14="http://schemas.microsoft.com/office/powerpoint/2010/main" val="39228503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C24D9-7677-39ED-C4AF-9CC016279D5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D49985A-D096-AA34-232D-6B207C4B2FD4}"/>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ACD6EBE-FBB4-95D5-72D4-3594153B8FCD}"/>
              </a:ext>
            </a:extLst>
          </p:cNvPr>
          <p:cNvPicPr>
            <a:picLocks noChangeAspect="1"/>
          </p:cNvPicPr>
          <p:nvPr/>
        </p:nvPicPr>
        <p:blipFill>
          <a:blip r:embed="rId2"/>
          <a:stretch>
            <a:fillRect/>
          </a:stretch>
        </p:blipFill>
        <p:spPr>
          <a:xfrm>
            <a:off x="1439908" y="483689"/>
            <a:ext cx="6264183" cy="4176122"/>
          </a:xfrm>
          <a:prstGeom prst="rect">
            <a:avLst/>
          </a:prstGeom>
        </p:spPr>
      </p:pic>
    </p:spTree>
    <p:extLst>
      <p:ext uri="{BB962C8B-B14F-4D97-AF65-F5344CB8AC3E}">
        <p14:creationId xmlns:p14="http://schemas.microsoft.com/office/powerpoint/2010/main" val="3853661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body" idx="1"/>
          </p:nvPr>
        </p:nvSpPr>
        <p:spPr>
          <a:xfrm>
            <a:off x="311700" y="263050"/>
            <a:ext cx="8520600" cy="4305600"/>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Clr>
                <a:schemeClr val="dk1"/>
              </a:buClr>
              <a:buSzPct val="61111"/>
              <a:buFont typeface="Arial"/>
              <a:buNone/>
            </a:pPr>
            <a:r>
              <a:rPr lang="en" b="1" u="sng" dirty="0"/>
              <a:t>There are four significant risk factors in this use case:</a:t>
            </a:r>
            <a:endParaRPr b="1" u="sng" dirty="0"/>
          </a:p>
          <a:p>
            <a:pPr marL="342900" lvl="0" algn="just" rtl="0">
              <a:lnSpc>
                <a:spcPct val="150000"/>
              </a:lnSpc>
              <a:spcBef>
                <a:spcPts val="1200"/>
              </a:spcBef>
              <a:spcAft>
                <a:spcPts val="0"/>
              </a:spcAft>
              <a:buClr>
                <a:schemeClr val="dk1"/>
              </a:buClr>
              <a:buSzPct val="61111"/>
              <a:buFont typeface="+mj-lt"/>
              <a:buAutoNum type="arabicPeriod"/>
            </a:pPr>
            <a:r>
              <a:rPr lang="en" dirty="0"/>
              <a:t>• Ensuring the </a:t>
            </a:r>
            <a:r>
              <a:rPr lang="en" dirty="0">
                <a:solidFill>
                  <a:srgbClr val="FF0000"/>
                </a:solidFill>
              </a:rPr>
              <a:t>confidentiality and integrity </a:t>
            </a:r>
            <a:r>
              <a:rPr lang="en" dirty="0"/>
              <a:t>of your organization’s data-in-transit to and from your public cloud provider</a:t>
            </a:r>
            <a:endParaRPr dirty="0"/>
          </a:p>
          <a:p>
            <a:pPr marL="342900" lvl="0" algn="just" rtl="0">
              <a:lnSpc>
                <a:spcPct val="150000"/>
              </a:lnSpc>
              <a:spcBef>
                <a:spcPts val="1200"/>
              </a:spcBef>
              <a:spcAft>
                <a:spcPts val="0"/>
              </a:spcAft>
              <a:buClr>
                <a:schemeClr val="dk1"/>
              </a:buClr>
              <a:buSzPct val="61111"/>
              <a:buFont typeface="+mj-lt"/>
              <a:buAutoNum type="arabicPeriod"/>
            </a:pPr>
            <a:r>
              <a:rPr lang="en" dirty="0"/>
              <a:t>• Ensuring </a:t>
            </a:r>
            <a:r>
              <a:rPr lang="en" dirty="0">
                <a:solidFill>
                  <a:srgbClr val="FF0000"/>
                </a:solidFill>
              </a:rPr>
              <a:t>proper access control </a:t>
            </a:r>
            <a:r>
              <a:rPr lang="en" dirty="0"/>
              <a:t>(authentication, authorization, and auditing) to whatever resources you are using at your public cloud provider</a:t>
            </a:r>
            <a:endParaRPr dirty="0"/>
          </a:p>
          <a:p>
            <a:pPr marL="342900" lvl="0" algn="just" rtl="0">
              <a:lnSpc>
                <a:spcPct val="150000"/>
              </a:lnSpc>
              <a:spcBef>
                <a:spcPts val="1200"/>
              </a:spcBef>
              <a:spcAft>
                <a:spcPts val="0"/>
              </a:spcAft>
              <a:buClr>
                <a:schemeClr val="dk1"/>
              </a:buClr>
              <a:buSzPct val="61111"/>
              <a:buFont typeface="+mj-lt"/>
              <a:buAutoNum type="arabicPeriod"/>
            </a:pPr>
            <a:r>
              <a:rPr lang="en" dirty="0"/>
              <a:t>• Ensuring the </a:t>
            </a:r>
            <a:r>
              <a:rPr lang="en" dirty="0">
                <a:solidFill>
                  <a:srgbClr val="FF0000"/>
                </a:solidFill>
              </a:rPr>
              <a:t>availability of the Internet-facing resources in a public </a:t>
            </a:r>
            <a:r>
              <a:rPr lang="en" dirty="0"/>
              <a:t>cloud that are being </a:t>
            </a:r>
            <a:r>
              <a:rPr lang="en" b="1" dirty="0">
                <a:solidFill>
                  <a:srgbClr val="0070C0"/>
                </a:solidFill>
              </a:rPr>
              <a:t>used by your organization</a:t>
            </a:r>
            <a:r>
              <a:rPr lang="en" dirty="0"/>
              <a:t>, or have been assigned </a:t>
            </a:r>
            <a:r>
              <a:rPr lang="en" b="1" dirty="0">
                <a:solidFill>
                  <a:srgbClr val="0070C0"/>
                </a:solidFill>
              </a:rPr>
              <a:t>to your organization </a:t>
            </a:r>
            <a:r>
              <a:rPr lang="en" dirty="0"/>
              <a:t>by your public cloud providers</a:t>
            </a:r>
            <a:endParaRPr dirty="0"/>
          </a:p>
          <a:p>
            <a:pPr marL="342900" lvl="0" algn="just" rtl="0">
              <a:lnSpc>
                <a:spcPct val="150000"/>
              </a:lnSpc>
              <a:spcBef>
                <a:spcPts val="1200"/>
              </a:spcBef>
              <a:spcAft>
                <a:spcPts val="0"/>
              </a:spcAft>
              <a:buClr>
                <a:schemeClr val="dk1"/>
              </a:buClr>
              <a:buSzPct val="61111"/>
              <a:buFont typeface="+mj-lt"/>
              <a:buAutoNum type="arabicPeriod"/>
            </a:pPr>
            <a:r>
              <a:rPr lang="en" dirty="0"/>
              <a:t>• Replacing the </a:t>
            </a:r>
            <a:r>
              <a:rPr lang="en" b="1" dirty="0">
                <a:solidFill>
                  <a:srgbClr val="0070C0"/>
                </a:solidFill>
              </a:rPr>
              <a:t>established model of network zones and tiers with domains- </a:t>
            </a:r>
            <a:r>
              <a:rPr lang="en-US" b="1" dirty="0">
                <a:solidFill>
                  <a:srgbClr val="FF0000"/>
                </a:solidFill>
              </a:rPr>
              <a:t>refers to a shift in network architecture design.</a:t>
            </a:r>
            <a:endParaRPr b="1" dirty="0">
              <a:solidFill>
                <a:srgbClr val="FF0000"/>
              </a:solidFill>
            </a:endParaRPr>
          </a:p>
          <a:p>
            <a:pPr marL="0" lvl="0" indent="0" algn="l" rtl="0">
              <a:spcBef>
                <a:spcPts val="1200"/>
              </a:spcBef>
              <a:spcAft>
                <a:spcPts val="1200"/>
              </a:spcAft>
              <a:buNone/>
            </a:pPr>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CAF3-20A0-D7F9-B93D-18E64DF03389}"/>
              </a:ext>
            </a:extLst>
          </p:cNvPr>
          <p:cNvSpPr>
            <a:spLocks noGrp="1"/>
          </p:cNvSpPr>
          <p:nvPr>
            <p:ph type="title"/>
          </p:nvPr>
        </p:nvSpPr>
        <p:spPr/>
        <p:txBody>
          <a:bodyPr>
            <a:normAutofit fontScale="90000"/>
          </a:bodyPr>
          <a:lstStyle/>
          <a:p>
            <a:r>
              <a:rPr lang="en-US" sz="3200" b="1" i="0" u="none" strike="noStrike" baseline="0" dirty="0">
                <a:solidFill>
                  <a:srgbClr val="FF0000"/>
                </a:solidFill>
                <a:latin typeface="MeridienLTStd-Roman"/>
              </a:rPr>
              <a:t>perimeter security controls</a:t>
            </a:r>
            <a:endParaRPr lang="en-US" dirty="0"/>
          </a:p>
        </p:txBody>
      </p:sp>
      <p:sp>
        <p:nvSpPr>
          <p:cNvPr id="3" name="Text Placeholder 2">
            <a:extLst>
              <a:ext uri="{FF2B5EF4-FFF2-40B4-BE49-F238E27FC236}">
                <a16:creationId xmlns:a16="http://schemas.microsoft.com/office/drawing/2014/main" id="{CD2498C2-CBA7-9335-7620-C73E46A42C36}"/>
              </a:ext>
            </a:extLst>
          </p:cNvPr>
          <p:cNvSpPr>
            <a:spLocks noGrp="1"/>
          </p:cNvSpPr>
          <p:nvPr>
            <p:ph type="body" idx="1"/>
          </p:nvPr>
        </p:nvSpPr>
        <p:spPr/>
        <p:txBody>
          <a:bodyPr/>
          <a:lstStyle/>
          <a:p>
            <a:r>
              <a:rPr lang="en-US" dirty="0"/>
              <a:t>Perimeter security controls are </a:t>
            </a:r>
            <a:r>
              <a:rPr lang="en-US" dirty="0">
                <a:solidFill>
                  <a:srgbClr val="FF0000"/>
                </a:solidFill>
              </a:rPr>
              <a:t>protective measures designed to safeguard the boundaries of a network</a:t>
            </a:r>
            <a:r>
              <a:rPr lang="en-US" dirty="0"/>
              <a:t> or </a:t>
            </a:r>
            <a:r>
              <a:rPr lang="en-US" dirty="0">
                <a:solidFill>
                  <a:srgbClr val="FF0000"/>
                </a:solidFill>
              </a:rPr>
              <a:t>physical location from </a:t>
            </a:r>
            <a:r>
              <a:rPr lang="en-US" dirty="0"/>
              <a:t>unauthorized access and external threats. </a:t>
            </a:r>
          </a:p>
          <a:p>
            <a:endParaRPr lang="en-US" dirty="0"/>
          </a:p>
          <a:p>
            <a:r>
              <a:rPr lang="en-US" dirty="0"/>
              <a:t>These controls act as the first line of defense, ensuring that malicious traffic or attackers are blocked before they can penetrate deeper into the system.</a:t>
            </a:r>
          </a:p>
          <a:p>
            <a:endParaRPr lang="en-US" dirty="0"/>
          </a:p>
          <a:p>
            <a:pPr lvl="1"/>
            <a:r>
              <a:rPr lang="en-US" b="1" dirty="0" err="1"/>
              <a:t>Eg</a:t>
            </a:r>
            <a:r>
              <a:rPr lang="en-US" b="1" dirty="0"/>
              <a:t> : Firewalls</a:t>
            </a:r>
          </a:p>
          <a:p>
            <a:pPr lvl="1"/>
            <a:r>
              <a:rPr lang="en-US" b="1" dirty="0"/>
              <a:t>Intrusion Detection and Prevention Systems (IDPS)</a:t>
            </a:r>
            <a:r>
              <a:rPr lang="en-US" dirty="0"/>
              <a:t>:</a:t>
            </a:r>
          </a:p>
        </p:txBody>
      </p:sp>
    </p:spTree>
    <p:extLst>
      <p:ext uri="{BB962C8B-B14F-4D97-AF65-F5344CB8AC3E}">
        <p14:creationId xmlns:p14="http://schemas.microsoft.com/office/powerpoint/2010/main" val="23471444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C4A3-DEF3-E190-7F76-8F80DFD8487E}"/>
              </a:ext>
            </a:extLst>
          </p:cNvPr>
          <p:cNvSpPr>
            <a:spLocks noGrp="1"/>
          </p:cNvSpPr>
          <p:nvPr>
            <p:ph type="title"/>
          </p:nvPr>
        </p:nvSpPr>
        <p:spPr/>
        <p:txBody>
          <a:bodyPr/>
          <a:lstStyle/>
          <a:p>
            <a:r>
              <a:rPr lang="en-US" sz="1800" b="1" i="0" u="none" strike="noStrike" baseline="0" dirty="0">
                <a:latin typeface="ITCBaileySansCom-Bold"/>
              </a:rPr>
              <a:t>DoS and </a:t>
            </a:r>
            <a:r>
              <a:rPr lang="en-US" sz="1800" b="1" i="0" u="none" strike="noStrike" baseline="0" dirty="0" err="1">
                <a:latin typeface="ITCBaileySansCom-Bold"/>
              </a:rPr>
              <a:t>EDoS</a:t>
            </a:r>
            <a:endParaRPr lang="en-US" dirty="0"/>
          </a:p>
        </p:txBody>
      </p:sp>
      <p:sp>
        <p:nvSpPr>
          <p:cNvPr id="3" name="Text Placeholder 2">
            <a:extLst>
              <a:ext uri="{FF2B5EF4-FFF2-40B4-BE49-F238E27FC236}">
                <a16:creationId xmlns:a16="http://schemas.microsoft.com/office/drawing/2014/main" id="{58C6A030-EFAC-EF9C-4D92-C2B93F7C9CF5}"/>
              </a:ext>
            </a:extLst>
          </p:cNvPr>
          <p:cNvSpPr>
            <a:spLocks noGrp="1"/>
          </p:cNvSpPr>
          <p:nvPr>
            <p:ph type="body" idx="1"/>
          </p:nvPr>
        </p:nvSpPr>
        <p:spPr>
          <a:xfrm>
            <a:off x="311700" y="945397"/>
            <a:ext cx="8520600" cy="3905572"/>
          </a:xfrm>
        </p:spPr>
        <p:txBody>
          <a:bodyPr>
            <a:normAutofit/>
          </a:bodyPr>
          <a:lstStyle/>
          <a:p>
            <a:pPr marL="114300" indent="0">
              <a:buNone/>
            </a:pPr>
            <a:r>
              <a:rPr lang="en-US" b="1" dirty="0"/>
              <a:t>1. Application-level DoS/DDoS attacks</a:t>
            </a:r>
          </a:p>
          <a:p>
            <a:r>
              <a:rPr lang="en-US" dirty="0"/>
              <a:t>These are not just network floods but </a:t>
            </a:r>
            <a:r>
              <a:rPr lang="en-US" b="1" dirty="0"/>
              <a:t>application-level attacks</a:t>
            </a:r>
            <a:r>
              <a:rPr lang="en-US" dirty="0"/>
              <a:t>.</a:t>
            </a:r>
          </a:p>
          <a:p>
            <a:r>
              <a:rPr lang="en-US" dirty="0"/>
              <a:t>They can </a:t>
            </a:r>
            <a:r>
              <a:rPr lang="en-US" b="1" dirty="0"/>
              <a:t>disrupt cloud services for an extended time</a:t>
            </a:r>
            <a:r>
              <a:rPr lang="en-US" dirty="0"/>
              <a:t> by overwhelming servers with fake or excessive requests.</a:t>
            </a:r>
          </a:p>
          <a:p>
            <a:pPr marL="114300" indent="0">
              <a:buNone/>
            </a:pPr>
            <a:r>
              <a:rPr lang="en-US" b="1" dirty="0"/>
              <a:t>2. Origin of attacks</a:t>
            </a:r>
          </a:p>
          <a:p>
            <a:r>
              <a:rPr lang="en-US" dirty="0"/>
              <a:t>They usually come from </a:t>
            </a:r>
            <a:r>
              <a:rPr lang="en-US" b="1" dirty="0"/>
              <a:t>compromised systems on the Internet</a:t>
            </a:r>
            <a:r>
              <a:rPr lang="en-US" dirty="0"/>
              <a:t>:</a:t>
            </a:r>
          </a:p>
          <a:p>
            <a:pPr lvl="1"/>
            <a:r>
              <a:rPr lang="en-US" dirty="0"/>
              <a:t>Hackers hijack vulnerable computers (infected with viruses, worms, or malware).</a:t>
            </a:r>
          </a:p>
          <a:p>
            <a:pPr lvl="1"/>
            <a:r>
              <a:rPr lang="en-US" dirty="0"/>
              <a:t>Sometimes, even </a:t>
            </a:r>
            <a:r>
              <a:rPr lang="en-US" b="1" dirty="0"/>
              <a:t>unprotected servers</a:t>
            </a:r>
            <a:r>
              <a:rPr lang="en-US" dirty="0"/>
              <a:t> are taken over and used in the attack.</a:t>
            </a:r>
          </a:p>
          <a:p>
            <a:r>
              <a:rPr lang="en-US" dirty="0"/>
              <a:t>When multiple hijacked systems are used together, it becomes a </a:t>
            </a:r>
            <a:r>
              <a:rPr lang="en-US" b="1" dirty="0"/>
              <a:t>DDoS (Distributed DoS)</a:t>
            </a:r>
            <a:r>
              <a:rPr lang="en-US" dirty="0"/>
              <a:t> attack.</a:t>
            </a:r>
          </a:p>
          <a:p>
            <a:endParaRPr lang="en-US" dirty="0"/>
          </a:p>
        </p:txBody>
      </p:sp>
    </p:spTree>
    <p:extLst>
      <p:ext uri="{BB962C8B-B14F-4D97-AF65-F5344CB8AC3E}">
        <p14:creationId xmlns:p14="http://schemas.microsoft.com/office/powerpoint/2010/main" val="13318039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762E1-3B94-FD48-F0C3-AA1BFFB824F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D661C68-9A09-45E6-C1F4-2BD7520E83C1}"/>
              </a:ext>
            </a:extLst>
          </p:cNvPr>
          <p:cNvSpPr>
            <a:spLocks noGrp="1"/>
          </p:cNvSpPr>
          <p:nvPr>
            <p:ph type="body" idx="1"/>
          </p:nvPr>
        </p:nvSpPr>
        <p:spPr/>
        <p:txBody>
          <a:bodyPr/>
          <a:lstStyle/>
          <a:p>
            <a:pPr marL="114300" indent="0">
              <a:buNone/>
            </a:pPr>
            <a:r>
              <a:rPr lang="en-US" b="1" dirty="0"/>
              <a:t>3.  Challenge: malicious traffic vs. real traffic</a:t>
            </a:r>
          </a:p>
          <a:p>
            <a:r>
              <a:rPr lang="en-US" dirty="0"/>
              <a:t>The big problem: these </a:t>
            </a:r>
            <a:r>
              <a:rPr lang="en-US" b="1" dirty="0"/>
              <a:t>malicious requests often look very similar to legitimate traffic</a:t>
            </a:r>
            <a:r>
              <a:rPr lang="en-US" dirty="0"/>
              <a:t>.</a:t>
            </a:r>
          </a:p>
          <a:p>
            <a:r>
              <a:rPr lang="en-US" dirty="0"/>
              <a:t>This makes it extremely hard to </a:t>
            </a:r>
            <a:r>
              <a:rPr lang="en-US" b="1" dirty="0"/>
              <a:t>filter out only the bad traffic</a:t>
            </a:r>
            <a:r>
              <a:rPr lang="en-US" dirty="0"/>
              <a:t> without accidentally blocking real users.</a:t>
            </a:r>
          </a:p>
          <a:p>
            <a:endParaRPr lang="en-US" dirty="0"/>
          </a:p>
        </p:txBody>
      </p:sp>
    </p:spTree>
    <p:extLst>
      <p:ext uri="{BB962C8B-B14F-4D97-AF65-F5344CB8AC3E}">
        <p14:creationId xmlns:p14="http://schemas.microsoft.com/office/powerpoint/2010/main" val="41500149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AAF62-ACCA-989D-631B-A5411C6D06B8}"/>
              </a:ext>
            </a:extLst>
          </p:cNvPr>
          <p:cNvSpPr>
            <a:spLocks noGrp="1"/>
          </p:cNvSpPr>
          <p:nvPr>
            <p:ph type="title"/>
          </p:nvPr>
        </p:nvSpPr>
        <p:spPr/>
        <p:txBody>
          <a:bodyPr>
            <a:normAutofit fontScale="90000"/>
          </a:bodyPr>
          <a:lstStyle/>
          <a:p>
            <a:r>
              <a:rPr lang="en-US" dirty="0"/>
              <a:t>EDOS</a:t>
            </a:r>
          </a:p>
        </p:txBody>
      </p:sp>
      <p:sp>
        <p:nvSpPr>
          <p:cNvPr id="3" name="Text Placeholder 2">
            <a:extLst>
              <a:ext uri="{FF2B5EF4-FFF2-40B4-BE49-F238E27FC236}">
                <a16:creationId xmlns:a16="http://schemas.microsoft.com/office/drawing/2014/main" id="{BF42C58E-0940-7D3C-F841-7187639F507C}"/>
              </a:ext>
            </a:extLst>
          </p:cNvPr>
          <p:cNvSpPr>
            <a:spLocks noGrp="1"/>
          </p:cNvSpPr>
          <p:nvPr>
            <p:ph type="body" idx="1"/>
          </p:nvPr>
        </p:nvSpPr>
        <p:spPr/>
        <p:txBody>
          <a:bodyPr/>
          <a:lstStyle/>
          <a:p>
            <a:pPr marL="114300" indent="0">
              <a:buNone/>
            </a:pPr>
            <a:r>
              <a:rPr lang="en-US" b="1" dirty="0"/>
              <a:t>Economic angle: </a:t>
            </a:r>
            <a:r>
              <a:rPr lang="en-US" b="1" dirty="0" err="1"/>
              <a:t>EDoS</a:t>
            </a:r>
            <a:endParaRPr lang="en-US" b="1" dirty="0"/>
          </a:p>
          <a:p>
            <a:r>
              <a:rPr lang="en-US" dirty="0"/>
              <a:t>Since attackers exploit the </a:t>
            </a:r>
            <a:r>
              <a:rPr lang="en-US" b="1" dirty="0"/>
              <a:t>billing structure</a:t>
            </a:r>
            <a:r>
              <a:rPr lang="en-US" dirty="0"/>
              <a:t> of cloud computing, this is not just a denial of service—it’s a </a:t>
            </a:r>
            <a:r>
              <a:rPr lang="en-US" b="1" dirty="0"/>
              <a:t>denial of sustainability</a:t>
            </a:r>
            <a:r>
              <a:rPr lang="en-US" dirty="0"/>
              <a:t>.</a:t>
            </a:r>
          </a:p>
          <a:p>
            <a:r>
              <a:rPr lang="en-US" dirty="0"/>
              <a:t>That’s why it’s called </a:t>
            </a:r>
            <a:r>
              <a:rPr lang="en-US" b="1" dirty="0" err="1"/>
              <a:t>EDoS</a:t>
            </a:r>
            <a:r>
              <a:rPr lang="en-US" b="1" dirty="0"/>
              <a:t> (Economic Denial of Sustainability)</a:t>
            </a:r>
            <a:r>
              <a:rPr lang="en-US" dirty="0"/>
              <a:t>.</a:t>
            </a:r>
          </a:p>
          <a:p>
            <a:r>
              <a:rPr lang="en-US" dirty="0"/>
              <a:t>Essentially, the attacker forces the victim to </a:t>
            </a:r>
            <a:r>
              <a:rPr lang="en-US" b="1" dirty="0"/>
              <a:t>pay massive cloud bills</a:t>
            </a:r>
            <a:r>
              <a:rPr lang="en-US" dirty="0"/>
              <a:t>, making the service financially unsustainable, even if it doesn’t fully crash.</a:t>
            </a:r>
          </a:p>
        </p:txBody>
      </p:sp>
    </p:spTree>
    <p:extLst>
      <p:ext uri="{BB962C8B-B14F-4D97-AF65-F5344CB8AC3E}">
        <p14:creationId xmlns:p14="http://schemas.microsoft.com/office/powerpoint/2010/main" val="12562320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4DA8B-3F1C-4DFC-ECF5-9507EC9B8EB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F5C323F-F623-A8B8-4572-DA5BFEF6B2F4}"/>
              </a:ext>
            </a:extLst>
          </p:cNvPr>
          <p:cNvSpPr>
            <a:spLocks noGrp="1"/>
          </p:cNvSpPr>
          <p:nvPr>
            <p:ph type="body" idx="1"/>
          </p:nvPr>
        </p:nvSpPr>
        <p:spPr/>
        <p:txBody>
          <a:bodyPr/>
          <a:lstStyle/>
          <a:p>
            <a:r>
              <a:rPr lang="en-US" dirty="0"/>
              <a:t>A normal DoS attack just makes your system </a:t>
            </a:r>
            <a:r>
              <a:rPr lang="en-US" dirty="0" err="1"/>
              <a:t>unavailable.An</a:t>
            </a:r>
            <a:r>
              <a:rPr lang="en-US" dirty="0"/>
              <a:t> </a:t>
            </a:r>
            <a:r>
              <a:rPr lang="en-US" dirty="0" err="1"/>
              <a:t>EDoS</a:t>
            </a:r>
            <a:r>
              <a:rPr lang="en-US" dirty="0"/>
              <a:t> attack makes you go bankrupt by running up your cloud bills (through excessive resource consumption).</a:t>
            </a:r>
          </a:p>
        </p:txBody>
      </p:sp>
    </p:spTree>
    <p:extLst>
      <p:ext uri="{BB962C8B-B14F-4D97-AF65-F5344CB8AC3E}">
        <p14:creationId xmlns:p14="http://schemas.microsoft.com/office/powerpoint/2010/main" val="28267545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B6A6D-2ADA-F235-09DD-B0396AB8AC2C}"/>
              </a:ext>
            </a:extLst>
          </p:cNvPr>
          <p:cNvSpPr>
            <a:spLocks noGrp="1"/>
          </p:cNvSpPr>
          <p:nvPr>
            <p:ph type="title"/>
          </p:nvPr>
        </p:nvSpPr>
        <p:spPr/>
        <p:txBody>
          <a:bodyPr>
            <a:normAutofit fontScale="90000"/>
          </a:bodyPr>
          <a:lstStyle/>
          <a:p>
            <a:r>
              <a:rPr lang="en-US" dirty="0"/>
              <a:t>End User Responsibility</a:t>
            </a:r>
          </a:p>
        </p:txBody>
      </p:sp>
      <p:sp>
        <p:nvSpPr>
          <p:cNvPr id="3" name="Text Placeholder 2">
            <a:extLst>
              <a:ext uri="{FF2B5EF4-FFF2-40B4-BE49-F238E27FC236}">
                <a16:creationId xmlns:a16="http://schemas.microsoft.com/office/drawing/2014/main" id="{B104C7BD-ABC1-C4D7-6527-804A1C7D9B1E}"/>
              </a:ext>
            </a:extLst>
          </p:cNvPr>
          <p:cNvSpPr>
            <a:spLocks noGrp="1"/>
          </p:cNvSpPr>
          <p:nvPr>
            <p:ph type="body" idx="1"/>
          </p:nvPr>
        </p:nvSpPr>
        <p:spPr/>
        <p:txBody>
          <a:bodyPr/>
          <a:lstStyle/>
          <a:p>
            <a:r>
              <a:rPr lang="en-US" dirty="0"/>
              <a:t>Cloud customers are responsible for securing their Internet-connected devices and practicing safe browsing habits.</a:t>
            </a:r>
          </a:p>
          <a:p>
            <a:r>
              <a:rPr lang="en-US" b="1" dirty="0"/>
              <a:t>Security Measures</a:t>
            </a:r>
            <a:r>
              <a:rPr lang="en-US" dirty="0"/>
              <a:t>: Essential protection includes using anti-malware, antivirus software, personal firewalls, security patches, and intrusion prevention system (IPS) software.</a:t>
            </a:r>
          </a:p>
          <a:p>
            <a:r>
              <a:rPr lang="en-US" b="1" dirty="0"/>
              <a:t>Browser as the Operating System</a:t>
            </a:r>
            <a:r>
              <a:rPr lang="en-US" dirty="0"/>
              <a:t>: Browsers have become key tools for accessing cloud services, making them critical points for security.</a:t>
            </a:r>
          </a:p>
          <a:p>
            <a:r>
              <a:rPr lang="en-US" b="1" dirty="0"/>
              <a:t>Vulnerability of Browsers</a:t>
            </a:r>
            <a:r>
              <a:rPr lang="en-US" dirty="0"/>
              <a:t>: Internet browsers are prone to software vulnerabilities that expose users to potential attacks.</a:t>
            </a:r>
          </a:p>
        </p:txBody>
      </p:sp>
    </p:spTree>
    <p:extLst>
      <p:ext uri="{BB962C8B-B14F-4D97-AF65-F5344CB8AC3E}">
        <p14:creationId xmlns:p14="http://schemas.microsoft.com/office/powerpoint/2010/main" val="29058321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E5C1B-1B55-C7BF-693E-BD0AF0C6043A}"/>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27E15E0-5F03-0756-A23C-B9032F2EBEA0}"/>
              </a:ext>
            </a:extLst>
          </p:cNvPr>
          <p:cNvSpPr>
            <a:spLocks noGrp="1"/>
          </p:cNvSpPr>
          <p:nvPr>
            <p:ph type="body" idx="1"/>
          </p:nvPr>
        </p:nvSpPr>
        <p:spPr/>
        <p:txBody>
          <a:bodyPr/>
          <a:lstStyle/>
          <a:p>
            <a:r>
              <a:rPr lang="en-US" b="1" dirty="0"/>
              <a:t>Browser Hygiene</a:t>
            </a:r>
            <a:r>
              <a:rPr lang="en-US" dirty="0"/>
              <a:t>: To ensure security, users must maintain good browser hygiene, including keeping browsers patched and up to date.</a:t>
            </a:r>
          </a:p>
          <a:p>
            <a:r>
              <a:rPr lang="en-US" b="1" dirty="0"/>
              <a:t>Popular Browsers</a:t>
            </a:r>
            <a:r>
              <a:rPr lang="en-US" dirty="0"/>
              <a:t>: Major browsers like Internet Explorer, Firefox, and Safari require frequent updates to protect against security threats.</a:t>
            </a:r>
          </a:p>
          <a:p>
            <a:r>
              <a:rPr lang="en-US" b="1" dirty="0"/>
              <a:t>Auto-Update Feature</a:t>
            </a:r>
            <a:r>
              <a:rPr lang="en-US" dirty="0"/>
              <a:t>: Users should enable auto-updates for their browsers to ensure timely installation of security patches.</a:t>
            </a:r>
          </a:p>
          <a:p>
            <a:r>
              <a:rPr lang="en-US" b="1" dirty="0"/>
              <a:t>Browser Security Add-ons</a:t>
            </a:r>
            <a:r>
              <a:rPr lang="en-US" dirty="0"/>
              <a:t>: Although browser security add-ons aren't widely available, manual vigilance for updates is essential.</a:t>
            </a:r>
          </a:p>
          <a:p>
            <a:endParaRPr lang="en-US" dirty="0"/>
          </a:p>
        </p:txBody>
      </p:sp>
    </p:spTree>
    <p:extLst>
      <p:ext uri="{BB962C8B-B14F-4D97-AF65-F5344CB8AC3E}">
        <p14:creationId xmlns:p14="http://schemas.microsoft.com/office/powerpoint/2010/main" val="6366168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B5B7-F05A-FAC0-4F3A-250F05C4BA5A}"/>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81AA012-EA61-F3DF-1285-6A0362464967}"/>
              </a:ext>
            </a:extLst>
          </p:cNvPr>
          <p:cNvSpPr>
            <a:spLocks noGrp="1"/>
          </p:cNvSpPr>
          <p:nvPr>
            <p:ph type="body" idx="1"/>
          </p:nvPr>
        </p:nvSpPr>
        <p:spPr/>
        <p:txBody>
          <a:bodyPr/>
          <a:lstStyle/>
          <a:p>
            <a:r>
              <a:rPr lang="en-US" b="1" dirty="0"/>
              <a:t>Regular Patch Updates</a:t>
            </a:r>
            <a:r>
              <a:rPr lang="en-US" dirty="0"/>
              <a:t>: Customers should regularly check browser vendor websites for security updates and install patches promptly.</a:t>
            </a:r>
          </a:p>
          <a:p>
            <a:endParaRPr lang="en-US" dirty="0"/>
          </a:p>
          <a:p>
            <a:r>
              <a:rPr lang="en-US" dirty="0"/>
              <a:t>End-to-End Security: Achieving comprehensive security in the cloud involves both maintaining secure browsers and staying informed about potential threats.</a:t>
            </a:r>
          </a:p>
        </p:txBody>
      </p:sp>
    </p:spTree>
    <p:extLst>
      <p:ext uri="{BB962C8B-B14F-4D97-AF65-F5344CB8AC3E}">
        <p14:creationId xmlns:p14="http://schemas.microsoft.com/office/powerpoint/2010/main" val="6495743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CFAB-E5C9-C6F8-B107-72CDDC266F3C}"/>
              </a:ext>
            </a:extLst>
          </p:cNvPr>
          <p:cNvSpPr>
            <a:spLocks noGrp="1"/>
          </p:cNvSpPr>
          <p:nvPr>
            <p:ph type="title"/>
          </p:nvPr>
        </p:nvSpPr>
        <p:spPr/>
        <p:txBody>
          <a:bodyPr>
            <a:noAutofit/>
          </a:bodyPr>
          <a:lstStyle/>
          <a:p>
            <a:r>
              <a:rPr lang="en-US" sz="2000" b="1" dirty="0"/>
              <a:t>Who Is Responsible for Web Application Security in the Cloud?</a:t>
            </a:r>
          </a:p>
        </p:txBody>
      </p:sp>
      <p:sp>
        <p:nvSpPr>
          <p:cNvPr id="3" name="Text Placeholder 2">
            <a:extLst>
              <a:ext uri="{FF2B5EF4-FFF2-40B4-BE49-F238E27FC236}">
                <a16:creationId xmlns:a16="http://schemas.microsoft.com/office/drawing/2014/main" id="{AA423364-2098-A8D1-9456-12ABF55DB7C7}"/>
              </a:ext>
            </a:extLst>
          </p:cNvPr>
          <p:cNvSpPr>
            <a:spLocks noGrp="1"/>
          </p:cNvSpPr>
          <p:nvPr>
            <p:ph type="body" idx="1"/>
          </p:nvPr>
        </p:nvSpPr>
        <p:spPr/>
        <p:txBody>
          <a:bodyPr/>
          <a:lstStyle/>
          <a:p>
            <a:r>
              <a:rPr lang="en-US" dirty="0"/>
              <a:t>Depending on the cloud services delivery model (SPI) and service-level agreement (SLA), the scope of security responsibilities </a:t>
            </a:r>
            <a:r>
              <a:rPr lang="en-US" b="1" dirty="0">
                <a:solidFill>
                  <a:schemeClr val="accent6">
                    <a:lumMod val="75000"/>
                  </a:schemeClr>
                </a:solidFill>
              </a:rPr>
              <a:t>will fall on the shoulders of both the customer and the cloud provider. </a:t>
            </a:r>
          </a:p>
          <a:p>
            <a:r>
              <a:rPr lang="en-US" dirty="0"/>
              <a:t>The key is to understand what your security responsibilities are versus those of the CSP. </a:t>
            </a:r>
          </a:p>
          <a:p>
            <a:r>
              <a:rPr lang="en-US" dirty="0"/>
              <a:t>In that context, recent security surveys have highlighted </a:t>
            </a:r>
            <a:r>
              <a:rPr lang="en-US" b="1" dirty="0">
                <a:solidFill>
                  <a:schemeClr val="accent6">
                    <a:lumMod val="75000"/>
                  </a:schemeClr>
                </a:solidFill>
              </a:rPr>
              <a:t>the fact that lack of transparency in security controls and practices employed by CSPs is a barrier to cloud adoption.</a:t>
            </a:r>
          </a:p>
        </p:txBody>
      </p:sp>
    </p:spTree>
    <p:extLst>
      <p:ext uri="{BB962C8B-B14F-4D97-AF65-F5344CB8AC3E}">
        <p14:creationId xmlns:p14="http://schemas.microsoft.com/office/powerpoint/2010/main" val="16170820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283C26-F987-2D96-D1E1-8E563BD32385}"/>
              </a:ext>
            </a:extLst>
          </p:cNvPr>
          <p:cNvSpPr>
            <a:spLocks noGrp="1"/>
          </p:cNvSpPr>
          <p:nvPr>
            <p:ph type="body" idx="1"/>
          </p:nvPr>
        </p:nvSpPr>
        <p:spPr>
          <a:xfrm>
            <a:off x="311700" y="325464"/>
            <a:ext cx="8520600" cy="4243336"/>
          </a:xfrm>
        </p:spPr>
        <p:txBody>
          <a:bodyPr>
            <a:normAutofit/>
          </a:bodyPr>
          <a:lstStyle/>
          <a:p>
            <a:pPr algn="just">
              <a:lnSpc>
                <a:spcPct val="150000"/>
              </a:lnSpc>
            </a:pPr>
            <a:r>
              <a:rPr lang="en-US" dirty="0"/>
              <a:t>To start with, </a:t>
            </a:r>
            <a:r>
              <a:rPr lang="en-US" dirty="0">
                <a:solidFill>
                  <a:schemeClr val="accent6">
                    <a:lumMod val="75000"/>
                  </a:schemeClr>
                </a:solidFill>
              </a:rPr>
              <a:t>cloud customers do not have the transparency required in the area of software vulnerabilities in cloud services. </a:t>
            </a:r>
          </a:p>
          <a:p>
            <a:pPr algn="just">
              <a:lnSpc>
                <a:spcPct val="150000"/>
              </a:lnSpc>
            </a:pPr>
            <a:r>
              <a:rPr lang="en-US" dirty="0"/>
              <a:t>This prevents customers from managing the operational risk that might come with the vulnerabilities.</a:t>
            </a:r>
          </a:p>
          <a:p>
            <a:pPr algn="just">
              <a:lnSpc>
                <a:spcPct val="150000"/>
              </a:lnSpc>
            </a:pPr>
            <a:r>
              <a:rPr lang="en-US" dirty="0"/>
              <a:t> Furthermore, by treating their software as proprietary, CSPs are impeding security researchers from analyzing the software for security flaws and bugs.</a:t>
            </a:r>
          </a:p>
          <a:p>
            <a:pPr algn="just">
              <a:lnSpc>
                <a:spcPct val="150000"/>
              </a:lnSpc>
            </a:pPr>
            <a:r>
              <a:rPr lang="en-US" dirty="0"/>
              <a:t> </a:t>
            </a:r>
            <a:r>
              <a:rPr lang="en-US" dirty="0">
                <a:solidFill>
                  <a:schemeClr val="accent6">
                    <a:lumMod val="75000"/>
                  </a:schemeClr>
                </a:solidFill>
              </a:rPr>
              <a:t>Due to this lack of transparency, customers are left with no choice but to trust their CSPs to disclose any new vulnerability that may affect the confidentiality, integrity, or availability of their application.</a:t>
            </a:r>
          </a:p>
        </p:txBody>
      </p:sp>
    </p:spTree>
    <p:extLst>
      <p:ext uri="{BB962C8B-B14F-4D97-AF65-F5344CB8AC3E}">
        <p14:creationId xmlns:p14="http://schemas.microsoft.com/office/powerpoint/2010/main" val="142175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Ensuring Data </a:t>
            </a:r>
            <a:r>
              <a:rPr lang="en" b="1" dirty="0">
                <a:solidFill>
                  <a:srgbClr val="0070C0"/>
                </a:solidFill>
              </a:rPr>
              <a:t>Confidentiality and Integrity</a:t>
            </a:r>
            <a:endParaRPr b="1" dirty="0">
              <a:solidFill>
                <a:srgbClr val="0070C0"/>
              </a:solidFill>
            </a:endParaRPr>
          </a:p>
        </p:txBody>
      </p:sp>
      <p:sp>
        <p:nvSpPr>
          <p:cNvPr id="91" name="Google Shape;91;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t>Some resources and data previously confined to a private network are now </a:t>
            </a:r>
            <a:r>
              <a:rPr lang="en" b="1" dirty="0">
                <a:solidFill>
                  <a:srgbClr val="0070C0"/>
                </a:solidFill>
              </a:rPr>
              <a:t>exposed to the Internet, and to a shared public network belonging to a third-party cloud provider.</a:t>
            </a:r>
            <a:endParaRPr b="1" dirty="0">
              <a:solidFill>
                <a:srgbClr val="0070C0"/>
              </a:solidFill>
            </a:endParaRPr>
          </a:p>
          <a:p>
            <a:pPr marL="0" lvl="0" indent="0" algn="l" rtl="0">
              <a:spcBef>
                <a:spcPts val="1200"/>
              </a:spcBef>
              <a:spcAft>
                <a:spcPts val="1200"/>
              </a:spcAft>
              <a:buNone/>
            </a:pPr>
            <a:endParaRPr dirty="0"/>
          </a:p>
        </p:txBody>
      </p:sp>
      <p:pic>
        <p:nvPicPr>
          <p:cNvPr id="3" name="Picture 2">
            <a:extLst>
              <a:ext uri="{FF2B5EF4-FFF2-40B4-BE49-F238E27FC236}">
                <a16:creationId xmlns:a16="http://schemas.microsoft.com/office/drawing/2014/main" id="{F2612182-7D67-CCE8-337D-3898FE08A422}"/>
              </a:ext>
            </a:extLst>
          </p:cNvPr>
          <p:cNvPicPr>
            <a:picLocks noChangeAspect="1"/>
          </p:cNvPicPr>
          <p:nvPr/>
        </p:nvPicPr>
        <p:blipFill>
          <a:blip r:embed="rId3"/>
          <a:stretch>
            <a:fillRect/>
          </a:stretch>
        </p:blipFill>
        <p:spPr>
          <a:xfrm>
            <a:off x="311700" y="2324746"/>
            <a:ext cx="8611346" cy="261540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BD89-B8AD-08EE-DCF5-02BB71A318E6}"/>
              </a:ext>
            </a:extLst>
          </p:cNvPr>
          <p:cNvSpPr>
            <a:spLocks noGrp="1"/>
          </p:cNvSpPr>
          <p:nvPr>
            <p:ph type="title"/>
          </p:nvPr>
        </p:nvSpPr>
        <p:spPr>
          <a:xfrm>
            <a:off x="311700" y="445025"/>
            <a:ext cx="8520600" cy="322141"/>
          </a:xfrm>
        </p:spPr>
        <p:txBody>
          <a:bodyPr>
            <a:normAutofit fontScale="90000"/>
          </a:bodyPr>
          <a:lstStyle/>
          <a:p>
            <a:r>
              <a:rPr lang="en-US" sz="1800" b="1" i="0" u="none" strike="noStrike" baseline="0" dirty="0">
                <a:latin typeface="ITCBaileySansCom-Bold"/>
              </a:rPr>
              <a:t>SaaS Application Security</a:t>
            </a:r>
            <a:endParaRPr lang="en-US" dirty="0"/>
          </a:p>
        </p:txBody>
      </p:sp>
      <p:sp>
        <p:nvSpPr>
          <p:cNvPr id="3" name="Text Placeholder 2">
            <a:extLst>
              <a:ext uri="{FF2B5EF4-FFF2-40B4-BE49-F238E27FC236}">
                <a16:creationId xmlns:a16="http://schemas.microsoft.com/office/drawing/2014/main" id="{EA9C05DF-5EA9-BECA-0522-5C52A6C0D5AD}"/>
              </a:ext>
            </a:extLst>
          </p:cNvPr>
          <p:cNvSpPr>
            <a:spLocks noGrp="1"/>
          </p:cNvSpPr>
          <p:nvPr>
            <p:ph type="body" idx="1"/>
          </p:nvPr>
        </p:nvSpPr>
        <p:spPr>
          <a:xfrm>
            <a:off x="311700" y="968644"/>
            <a:ext cx="8520600" cy="3600156"/>
          </a:xfrm>
        </p:spPr>
        <p:txBody>
          <a:bodyPr>
            <a:normAutofit fontScale="92500" lnSpcReduction="20000"/>
          </a:bodyPr>
          <a:lstStyle/>
          <a:p>
            <a:pPr algn="l"/>
            <a:r>
              <a:rPr lang="en-US" sz="1800" b="0" i="0" u="none" strike="noStrike" baseline="0" dirty="0">
                <a:latin typeface="MeridienLTStd-Roman"/>
              </a:rPr>
              <a:t>The SaaS model dictates that the provider manages the entire suite of applications delivered to users. </a:t>
            </a:r>
          </a:p>
          <a:p>
            <a:pPr algn="l"/>
            <a:r>
              <a:rPr lang="en-US" sz="1800" b="0" i="0" u="none" strike="noStrike" baseline="0" dirty="0">
                <a:latin typeface="MeridienLTStd-Roman"/>
              </a:rPr>
              <a:t>Therefore, SaaS providers are largely responsible for securing the applications and components they offer to customers. </a:t>
            </a:r>
          </a:p>
          <a:p>
            <a:pPr algn="l"/>
            <a:r>
              <a:rPr lang="en-US" sz="1800" b="0" i="0" u="none" strike="noStrike" baseline="0" dirty="0">
                <a:latin typeface="MeridienLTStd-Roman"/>
              </a:rPr>
              <a:t>Customers are usually responsible for operational security functions, including user and access management as supported by the provider. </a:t>
            </a:r>
          </a:p>
          <a:p>
            <a:pPr algn="l"/>
            <a:r>
              <a:rPr lang="en-US" sz="1800" b="0" i="0" u="none" strike="noStrike" baseline="0" dirty="0">
                <a:latin typeface="MeridienLTStd-Roman"/>
              </a:rPr>
              <a:t>It is a common practice for prospective customers, usually under an NDA, to request information related to the provider’s security practices. </a:t>
            </a:r>
          </a:p>
          <a:p>
            <a:pPr algn="l"/>
            <a:r>
              <a:rPr lang="en-US" sz="1800" b="0" i="0" u="none" strike="noStrike" baseline="0" dirty="0">
                <a:latin typeface="MeridienLTStd-Roman"/>
              </a:rPr>
              <a:t>Some </a:t>
            </a:r>
            <a:r>
              <a:rPr lang="en-US" sz="1800" b="0" i="0" u="none" strike="noStrike" baseline="0" dirty="0">
                <a:solidFill>
                  <a:schemeClr val="accent6">
                    <a:lumMod val="75000"/>
                  </a:schemeClr>
                </a:solidFill>
                <a:latin typeface="MeridienLTStd-Roman"/>
              </a:rPr>
              <a:t>customers go to the extent of hiring independent security vendors to perform penetration testin</a:t>
            </a:r>
            <a:r>
              <a:rPr lang="en-US" sz="1800" b="0" i="0" u="none" strike="noStrike" baseline="0" dirty="0">
                <a:latin typeface="MeridienLTStd-Roman"/>
              </a:rPr>
              <a:t>g of SaaS applications (with consent from the provider) to gain assurance independently. </a:t>
            </a:r>
          </a:p>
          <a:p>
            <a:pPr algn="l"/>
            <a:r>
              <a:rPr lang="en-US" sz="1800" b="0" i="0" u="none" strike="noStrike" baseline="0" dirty="0">
                <a:latin typeface="MeridienLTStd-Roman"/>
              </a:rPr>
              <a:t>However, penetration testing can be costly and not all providers agree to this type of verification.</a:t>
            </a:r>
            <a:endParaRPr lang="en-US" dirty="0"/>
          </a:p>
        </p:txBody>
      </p:sp>
    </p:spTree>
    <p:extLst>
      <p:ext uri="{BB962C8B-B14F-4D97-AF65-F5344CB8AC3E}">
        <p14:creationId xmlns:p14="http://schemas.microsoft.com/office/powerpoint/2010/main" val="3598837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E88A-868C-E889-C0F7-8AA4BA54565F}"/>
              </a:ext>
            </a:extLst>
          </p:cNvPr>
          <p:cNvSpPr>
            <a:spLocks noGrp="1"/>
          </p:cNvSpPr>
          <p:nvPr>
            <p:ph type="title"/>
          </p:nvPr>
        </p:nvSpPr>
        <p:spPr>
          <a:xfrm>
            <a:off x="792148" y="1958550"/>
            <a:ext cx="8520600" cy="613200"/>
          </a:xfrm>
        </p:spPr>
        <p:txBody>
          <a:bodyPr>
            <a:normAutofit fontScale="90000"/>
          </a:bodyPr>
          <a:lstStyle/>
          <a:p>
            <a:pPr algn="ctr"/>
            <a:r>
              <a:rPr lang="en-US" sz="3200" b="1" i="0" u="none" strike="noStrike" baseline="0" dirty="0">
                <a:latin typeface="ITCBaileyQuadCom-Bold"/>
              </a:rPr>
              <a:t>Chapter 2 : Data Security and Storage</a:t>
            </a:r>
            <a:endParaRPr lang="en-US" sz="4400" dirty="0"/>
          </a:p>
        </p:txBody>
      </p:sp>
    </p:spTree>
    <p:extLst>
      <p:ext uri="{BB962C8B-B14F-4D97-AF65-F5344CB8AC3E}">
        <p14:creationId xmlns:p14="http://schemas.microsoft.com/office/powerpoint/2010/main" val="26304904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D3A4-7775-0C6C-5942-D7491536918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4F8BC59-015C-7D84-2813-F3947544829B}"/>
              </a:ext>
            </a:extLst>
          </p:cNvPr>
          <p:cNvSpPr>
            <a:spLocks noGrp="1"/>
          </p:cNvSpPr>
          <p:nvPr>
            <p:ph type="body" idx="1"/>
          </p:nvPr>
        </p:nvSpPr>
        <p:spPr/>
        <p:txBody>
          <a:bodyPr>
            <a:normAutofit lnSpcReduction="10000"/>
          </a:bodyPr>
          <a:lstStyle/>
          <a:p>
            <a:pPr>
              <a:lnSpc>
                <a:spcPct val="200000"/>
              </a:lnSpc>
            </a:pPr>
            <a:r>
              <a:rPr lang="en-US" dirty="0"/>
              <a:t>Data-in-transit</a:t>
            </a:r>
          </a:p>
          <a:p>
            <a:pPr>
              <a:lnSpc>
                <a:spcPct val="200000"/>
              </a:lnSpc>
            </a:pPr>
            <a:r>
              <a:rPr lang="en-US" dirty="0"/>
              <a:t>Data-at-rest</a:t>
            </a:r>
          </a:p>
          <a:p>
            <a:pPr>
              <a:lnSpc>
                <a:spcPct val="200000"/>
              </a:lnSpc>
            </a:pPr>
            <a:r>
              <a:rPr lang="en-US" dirty="0"/>
              <a:t>Processing of data, including multitenancy</a:t>
            </a:r>
          </a:p>
          <a:p>
            <a:pPr>
              <a:lnSpc>
                <a:spcPct val="200000"/>
              </a:lnSpc>
            </a:pPr>
            <a:r>
              <a:rPr lang="en-US" dirty="0"/>
              <a:t>Data lineage</a:t>
            </a:r>
          </a:p>
          <a:p>
            <a:pPr>
              <a:lnSpc>
                <a:spcPct val="200000"/>
              </a:lnSpc>
            </a:pPr>
            <a:r>
              <a:rPr lang="en-US" dirty="0"/>
              <a:t>Data provenance</a:t>
            </a:r>
          </a:p>
          <a:p>
            <a:pPr>
              <a:lnSpc>
                <a:spcPct val="200000"/>
              </a:lnSpc>
            </a:pPr>
            <a:r>
              <a:rPr lang="en-US" dirty="0"/>
              <a:t>Data remanence</a:t>
            </a:r>
          </a:p>
        </p:txBody>
      </p:sp>
    </p:spTree>
    <p:extLst>
      <p:ext uri="{BB962C8B-B14F-4D97-AF65-F5344CB8AC3E}">
        <p14:creationId xmlns:p14="http://schemas.microsoft.com/office/powerpoint/2010/main" val="3760528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F47E-830A-E455-6BA2-F61875C115C8}"/>
              </a:ext>
            </a:extLst>
          </p:cNvPr>
          <p:cNvSpPr>
            <a:spLocks noGrp="1"/>
          </p:cNvSpPr>
          <p:nvPr>
            <p:ph type="title"/>
          </p:nvPr>
        </p:nvSpPr>
        <p:spPr/>
        <p:txBody>
          <a:bodyPr>
            <a:normAutofit/>
          </a:bodyPr>
          <a:lstStyle/>
          <a:p>
            <a:r>
              <a:rPr lang="en-US" sz="1800" b="1" i="0" u="none" strike="noStrike" baseline="0" dirty="0">
                <a:latin typeface="ITCBaileySansCom-Bold"/>
              </a:rPr>
              <a:t>Aspects of Data Security</a:t>
            </a:r>
            <a:endParaRPr lang="en-US" dirty="0"/>
          </a:p>
        </p:txBody>
      </p:sp>
      <p:sp>
        <p:nvSpPr>
          <p:cNvPr id="3" name="Text Placeholder 2">
            <a:extLst>
              <a:ext uri="{FF2B5EF4-FFF2-40B4-BE49-F238E27FC236}">
                <a16:creationId xmlns:a16="http://schemas.microsoft.com/office/drawing/2014/main" id="{41798880-4DE4-70A5-BF25-5BDB71D4CE77}"/>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B113B31E-26BC-8417-C5CB-51ECA4435B78}"/>
              </a:ext>
            </a:extLst>
          </p:cNvPr>
          <p:cNvPicPr>
            <a:picLocks noChangeAspect="1"/>
          </p:cNvPicPr>
          <p:nvPr/>
        </p:nvPicPr>
        <p:blipFill>
          <a:blip r:embed="rId2"/>
          <a:stretch>
            <a:fillRect/>
          </a:stretch>
        </p:blipFill>
        <p:spPr>
          <a:xfrm>
            <a:off x="380637" y="1668701"/>
            <a:ext cx="8382726" cy="2244621"/>
          </a:xfrm>
          <a:prstGeom prst="rect">
            <a:avLst/>
          </a:prstGeom>
        </p:spPr>
      </p:pic>
    </p:spTree>
    <p:extLst>
      <p:ext uri="{BB962C8B-B14F-4D97-AF65-F5344CB8AC3E}">
        <p14:creationId xmlns:p14="http://schemas.microsoft.com/office/powerpoint/2010/main" val="41606715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D04C-B2E5-A3C5-73B6-520CB29C839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5532415-59B9-8E2E-9543-C086D39A16CB}"/>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01AD682-B0BE-56EB-999B-16BD48D4250A}"/>
              </a:ext>
            </a:extLst>
          </p:cNvPr>
          <p:cNvPicPr>
            <a:picLocks noChangeAspect="1"/>
          </p:cNvPicPr>
          <p:nvPr/>
        </p:nvPicPr>
        <p:blipFill>
          <a:blip r:embed="rId2"/>
          <a:stretch>
            <a:fillRect/>
          </a:stretch>
        </p:blipFill>
        <p:spPr>
          <a:xfrm>
            <a:off x="830256" y="1264806"/>
            <a:ext cx="7483488" cy="2919736"/>
          </a:xfrm>
          <a:prstGeom prst="rect">
            <a:avLst/>
          </a:prstGeom>
        </p:spPr>
      </p:pic>
    </p:spTree>
    <p:extLst>
      <p:ext uri="{BB962C8B-B14F-4D97-AF65-F5344CB8AC3E}">
        <p14:creationId xmlns:p14="http://schemas.microsoft.com/office/powerpoint/2010/main" val="9505316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2BED-3253-5616-5C73-1E4867B82C7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6A496CA-5F59-B99F-1A35-39DD221D1FAB}"/>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5DEA818-E819-6715-57A3-A8BF127F059C}"/>
              </a:ext>
            </a:extLst>
          </p:cNvPr>
          <p:cNvPicPr>
            <a:picLocks noChangeAspect="1"/>
          </p:cNvPicPr>
          <p:nvPr/>
        </p:nvPicPr>
        <p:blipFill>
          <a:blip r:embed="rId2"/>
          <a:stretch>
            <a:fillRect/>
          </a:stretch>
        </p:blipFill>
        <p:spPr>
          <a:xfrm>
            <a:off x="738808" y="922149"/>
            <a:ext cx="8093492" cy="3049751"/>
          </a:xfrm>
          <a:prstGeom prst="rect">
            <a:avLst/>
          </a:prstGeom>
        </p:spPr>
      </p:pic>
    </p:spTree>
    <p:extLst>
      <p:ext uri="{BB962C8B-B14F-4D97-AF65-F5344CB8AC3E}">
        <p14:creationId xmlns:p14="http://schemas.microsoft.com/office/powerpoint/2010/main" val="4684158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AF31-B46E-B697-1993-80D9C1E94347}"/>
              </a:ext>
            </a:extLst>
          </p:cNvPr>
          <p:cNvSpPr>
            <a:spLocks noGrp="1"/>
          </p:cNvSpPr>
          <p:nvPr>
            <p:ph type="title"/>
          </p:nvPr>
        </p:nvSpPr>
        <p:spPr/>
        <p:txBody>
          <a:bodyPr>
            <a:normAutofit fontScale="90000"/>
          </a:bodyPr>
          <a:lstStyle/>
          <a:p>
            <a:r>
              <a:rPr lang="en-US" dirty="0"/>
              <a:t>Example</a:t>
            </a:r>
          </a:p>
        </p:txBody>
      </p:sp>
      <p:sp>
        <p:nvSpPr>
          <p:cNvPr id="3" name="Text Placeholder 2">
            <a:extLst>
              <a:ext uri="{FF2B5EF4-FFF2-40B4-BE49-F238E27FC236}">
                <a16:creationId xmlns:a16="http://schemas.microsoft.com/office/drawing/2014/main" id="{CB9F9B78-8F4B-B056-9580-B76AF8608370}"/>
              </a:ext>
            </a:extLst>
          </p:cNvPr>
          <p:cNvSpPr>
            <a:spLocks noGrp="1"/>
          </p:cNvSpPr>
          <p:nvPr>
            <p:ph type="body" idx="1"/>
          </p:nvPr>
        </p:nvSpPr>
        <p:spPr/>
        <p:txBody>
          <a:bodyPr/>
          <a:lstStyle/>
          <a:p>
            <a:r>
              <a:rPr lang="en-US" dirty="0"/>
              <a:t>Situation: A medical researcher wants to compute </a:t>
            </a:r>
            <a:r>
              <a:rPr lang="en-US" dirty="0">
                <a:solidFill>
                  <a:schemeClr val="accent6">
                    <a:lumMod val="75000"/>
                  </a:schemeClr>
                </a:solidFill>
              </a:rPr>
              <a:t>descriptive statistics on a population of lung cancer patients at a hospital.</a:t>
            </a:r>
          </a:p>
          <a:p>
            <a:endParaRPr lang="en-US" dirty="0"/>
          </a:p>
          <a:p>
            <a:r>
              <a:rPr lang="en-US" dirty="0"/>
              <a:t>Complication: The hospital is unable to share its private medical records with the researcher due to the HIPAA privacy rule.</a:t>
            </a:r>
          </a:p>
          <a:p>
            <a:endParaRPr lang="en-US" dirty="0"/>
          </a:p>
          <a:p>
            <a:r>
              <a:rPr lang="en-US" dirty="0"/>
              <a:t>Resolution: The hospital encrypts its sensitive data using a </a:t>
            </a:r>
            <a:r>
              <a:rPr lang="en-US" dirty="0">
                <a:solidFill>
                  <a:schemeClr val="accent6">
                    <a:lumMod val="75000"/>
                  </a:schemeClr>
                </a:solidFill>
              </a:rPr>
              <a:t>fully homomorphic encryption scheme,</a:t>
            </a:r>
            <a:r>
              <a:rPr lang="en-US" dirty="0"/>
              <a:t> so that the data is protected while also able to be computed on.</a:t>
            </a:r>
          </a:p>
          <a:p>
            <a:r>
              <a:rPr lang="en-US" b="1" u="sng" dirty="0"/>
              <a:t>Health Insurance Portability and Accountability Act </a:t>
            </a:r>
          </a:p>
        </p:txBody>
      </p:sp>
    </p:spTree>
    <p:extLst>
      <p:ext uri="{BB962C8B-B14F-4D97-AF65-F5344CB8AC3E}">
        <p14:creationId xmlns:p14="http://schemas.microsoft.com/office/powerpoint/2010/main" val="5194675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D8F98-ED3B-EC0D-16A7-85E48941B114}"/>
              </a:ext>
            </a:extLst>
          </p:cNvPr>
          <p:cNvSpPr>
            <a:spLocks noGrp="1"/>
          </p:cNvSpPr>
          <p:nvPr>
            <p:ph type="body" idx="1"/>
          </p:nvPr>
        </p:nvSpPr>
        <p:spPr>
          <a:xfrm>
            <a:off x="311700" y="286719"/>
            <a:ext cx="8520600" cy="4282081"/>
          </a:xfrm>
        </p:spPr>
        <p:txBody>
          <a:bodyPr>
            <a:normAutofit lnSpcReduction="10000"/>
          </a:bodyPr>
          <a:lstStyle/>
          <a:p>
            <a:r>
              <a:rPr lang="en-US" dirty="0"/>
              <a:t>How It Works: The hospital homomorphically encrypts its medical records and sends them to the medical researcher’s cloud computing environment. </a:t>
            </a:r>
          </a:p>
          <a:p>
            <a:endParaRPr lang="en-US" dirty="0"/>
          </a:p>
          <a:p>
            <a:r>
              <a:rPr lang="en-US" dirty="0"/>
              <a:t>Because the data is encrypted, it is fully protected and private in the cloud.</a:t>
            </a:r>
          </a:p>
          <a:p>
            <a:endParaRPr lang="en-US" dirty="0"/>
          </a:p>
          <a:p>
            <a:r>
              <a:rPr lang="en-US" dirty="0"/>
              <a:t> Next, the researcher runs its analytical functions on the homomorphically-encrypted data in the cloud, manipulating the data while it remains encrypted.</a:t>
            </a:r>
          </a:p>
          <a:p>
            <a:endParaRPr lang="en-US" dirty="0"/>
          </a:p>
          <a:p>
            <a:r>
              <a:rPr lang="en-US" dirty="0"/>
              <a:t> Last, the researcher downloads the encrypted output, and decrypts the result to reveal the plaintext answer.</a:t>
            </a:r>
          </a:p>
          <a:p>
            <a:endParaRPr lang="en-US" dirty="0"/>
          </a:p>
          <a:p>
            <a:r>
              <a:rPr lang="en-US" dirty="0"/>
              <a:t> Notice </a:t>
            </a:r>
            <a:r>
              <a:rPr lang="en-US" dirty="0">
                <a:solidFill>
                  <a:schemeClr val="accent6">
                    <a:lumMod val="75000"/>
                  </a:schemeClr>
                </a:solidFill>
              </a:rPr>
              <a:t>that the sensitive medical record data is encrypted end-to-end, and is only decrypted when revealing the final answer behind organizational firewalls.</a:t>
            </a:r>
          </a:p>
          <a:p>
            <a:endParaRPr lang="en-US" dirty="0"/>
          </a:p>
          <a:p>
            <a:endParaRPr lang="en-US" dirty="0"/>
          </a:p>
        </p:txBody>
      </p:sp>
    </p:spTree>
    <p:extLst>
      <p:ext uri="{BB962C8B-B14F-4D97-AF65-F5344CB8AC3E}">
        <p14:creationId xmlns:p14="http://schemas.microsoft.com/office/powerpoint/2010/main" val="28842522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2EA8-B82E-B47E-F319-F1D593A64AE7}"/>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49BC609-9CE9-36A0-A2E9-7173EBCE883E}"/>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96DF1342-1B23-0A0D-500A-19E853969EC3}"/>
              </a:ext>
            </a:extLst>
          </p:cNvPr>
          <p:cNvPicPr>
            <a:picLocks noChangeAspect="1"/>
          </p:cNvPicPr>
          <p:nvPr/>
        </p:nvPicPr>
        <p:blipFill>
          <a:blip r:embed="rId2"/>
          <a:stretch>
            <a:fillRect/>
          </a:stretch>
        </p:blipFill>
        <p:spPr>
          <a:xfrm>
            <a:off x="190975" y="1607415"/>
            <a:ext cx="8405588" cy="2364485"/>
          </a:xfrm>
          <a:prstGeom prst="rect">
            <a:avLst/>
          </a:prstGeom>
        </p:spPr>
      </p:pic>
    </p:spTree>
    <p:extLst>
      <p:ext uri="{BB962C8B-B14F-4D97-AF65-F5344CB8AC3E}">
        <p14:creationId xmlns:p14="http://schemas.microsoft.com/office/powerpoint/2010/main" val="13868598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2289-B01A-A383-E9DA-0B40941604D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99C9E45-4D51-7801-026C-85EA4155D13E}"/>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6E7A63F6-48A7-E04F-133C-F0B740DF4717}"/>
              </a:ext>
            </a:extLst>
          </p:cNvPr>
          <p:cNvPicPr>
            <a:picLocks noChangeAspect="1"/>
          </p:cNvPicPr>
          <p:nvPr/>
        </p:nvPicPr>
        <p:blipFill>
          <a:blip r:embed="rId2"/>
          <a:stretch>
            <a:fillRect/>
          </a:stretch>
        </p:blipFill>
        <p:spPr>
          <a:xfrm>
            <a:off x="525429" y="1363875"/>
            <a:ext cx="8093141" cy="2415749"/>
          </a:xfrm>
          <a:prstGeom prst="rect">
            <a:avLst/>
          </a:prstGeom>
        </p:spPr>
      </p:pic>
    </p:spTree>
    <p:extLst>
      <p:ext uri="{BB962C8B-B14F-4D97-AF65-F5344CB8AC3E}">
        <p14:creationId xmlns:p14="http://schemas.microsoft.com/office/powerpoint/2010/main" val="41812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F0438C-BC01-CF37-C1A8-E9B896E2EB2A}"/>
              </a:ext>
            </a:extLst>
          </p:cNvPr>
          <p:cNvSpPr>
            <a:spLocks noGrp="1"/>
          </p:cNvSpPr>
          <p:nvPr>
            <p:ph type="body" idx="1"/>
          </p:nvPr>
        </p:nvSpPr>
        <p:spPr>
          <a:xfrm>
            <a:off x="311700" y="364210"/>
            <a:ext cx="8520600" cy="4204590"/>
          </a:xfrm>
        </p:spPr>
        <p:txBody>
          <a:bodyPr>
            <a:normAutofit lnSpcReduction="10000"/>
          </a:bodyPr>
          <a:lstStyle/>
          <a:p>
            <a:r>
              <a:rPr lang="en-US" dirty="0"/>
              <a:t>In </a:t>
            </a:r>
            <a:r>
              <a:rPr lang="en-US" b="1" dirty="0"/>
              <a:t>December 2008</a:t>
            </a:r>
            <a:r>
              <a:rPr lang="en-US" dirty="0"/>
              <a:t>, a </a:t>
            </a:r>
            <a:r>
              <a:rPr lang="en-US" b="1" dirty="0"/>
              <a:t>security vulnerability</a:t>
            </a:r>
            <a:r>
              <a:rPr lang="en-US" dirty="0"/>
              <a:t> was reported in </a:t>
            </a:r>
            <a:r>
              <a:rPr lang="en-US" b="1" dirty="0"/>
              <a:t>Amazon Web Services (AWS)</a:t>
            </a:r>
            <a:r>
              <a:rPr lang="en-US" dirty="0"/>
              <a:t>.</a:t>
            </a:r>
          </a:p>
          <a:p>
            <a:r>
              <a:rPr lang="en-US" dirty="0"/>
              <a:t>The issue was with the </a:t>
            </a:r>
            <a:r>
              <a:rPr lang="en-US" b="1" dirty="0"/>
              <a:t>digital signature algorithm</a:t>
            </a:r>
            <a:r>
              <a:rPr lang="en-US" dirty="0"/>
              <a:t> used when sending </a:t>
            </a:r>
            <a:r>
              <a:rPr lang="en-US" b="1" dirty="0"/>
              <a:t>Query (REST) requests</a:t>
            </a:r>
            <a:r>
              <a:rPr lang="en-US" dirty="0"/>
              <a:t> to AWS services like:</a:t>
            </a:r>
          </a:p>
          <a:p>
            <a:pPr lvl="1"/>
            <a:r>
              <a:rPr lang="en-US" b="1" dirty="0"/>
              <a:t>Amazon </a:t>
            </a:r>
            <a:r>
              <a:rPr lang="en-US" b="1" dirty="0" err="1"/>
              <a:t>SimpleDB</a:t>
            </a:r>
            <a:r>
              <a:rPr lang="en-US" dirty="0"/>
              <a:t> (a database service)</a:t>
            </a:r>
          </a:p>
          <a:p>
            <a:pPr lvl="1"/>
            <a:r>
              <a:rPr lang="en-US" b="1" dirty="0"/>
              <a:t>Amazon EC2</a:t>
            </a:r>
            <a:r>
              <a:rPr lang="en-US" dirty="0"/>
              <a:t> (a compute service)</a:t>
            </a:r>
          </a:p>
          <a:p>
            <a:pPr lvl="1"/>
            <a:r>
              <a:rPr lang="en-US" b="1" dirty="0"/>
              <a:t>Amazon SQS</a:t>
            </a:r>
            <a:r>
              <a:rPr lang="en-US" dirty="0"/>
              <a:t> (a messaging service)</a:t>
            </a:r>
          </a:p>
          <a:p>
            <a:r>
              <a:rPr lang="en-US" dirty="0"/>
              <a:t>Normally, AWS requests are digitally signed so that the server can confirm:</a:t>
            </a:r>
          </a:p>
          <a:p>
            <a:pPr lvl="1"/>
            <a:r>
              <a:rPr lang="en-US" dirty="0"/>
              <a:t>The request really came from the user.</a:t>
            </a:r>
          </a:p>
          <a:p>
            <a:pPr lvl="1"/>
            <a:r>
              <a:rPr lang="en-US" dirty="0"/>
              <a:t>The request was not altered while traveling across the internet.</a:t>
            </a:r>
          </a:p>
          <a:p>
            <a:r>
              <a:rPr lang="en-US" dirty="0"/>
              <a:t>The flaw meant that, when these requests were sent using </a:t>
            </a:r>
            <a:r>
              <a:rPr lang="en-US" b="1" dirty="0"/>
              <a:t>HTTP</a:t>
            </a:r>
            <a:r>
              <a:rPr lang="en-US" dirty="0"/>
              <a:t> (which is unencrypted), there was a chance that an </a:t>
            </a:r>
            <a:r>
              <a:rPr lang="en-US" b="1" dirty="0"/>
              <a:t>attacker could intercept the request and alter it</a:t>
            </a:r>
            <a:r>
              <a:rPr lang="en-US" dirty="0"/>
              <a:t> while in transit.</a:t>
            </a:r>
          </a:p>
          <a:p>
            <a:r>
              <a:rPr lang="en-US" dirty="0"/>
              <a:t>Example: If you send a request to </a:t>
            </a:r>
            <a:r>
              <a:rPr lang="en-US" b="1" dirty="0"/>
              <a:t>start a virtual machine</a:t>
            </a:r>
            <a:r>
              <a:rPr lang="en-US" dirty="0"/>
              <a:t> or </a:t>
            </a:r>
            <a:r>
              <a:rPr lang="en-US" b="1" dirty="0"/>
              <a:t>store data</a:t>
            </a:r>
            <a:r>
              <a:rPr lang="en-US" dirty="0"/>
              <a:t>, an attacker could change the request before it reached AWS.</a:t>
            </a:r>
          </a:p>
          <a:p>
            <a:pPr lvl="1"/>
            <a:endParaRPr lang="en-US" dirty="0"/>
          </a:p>
          <a:p>
            <a:endParaRPr lang="en-US" dirty="0"/>
          </a:p>
        </p:txBody>
      </p:sp>
    </p:spTree>
    <p:extLst>
      <p:ext uri="{BB962C8B-B14F-4D97-AF65-F5344CB8AC3E}">
        <p14:creationId xmlns:p14="http://schemas.microsoft.com/office/powerpoint/2010/main" val="34116596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CAB4-5C54-D053-B83A-EFB38AA1EB81}"/>
              </a:ext>
            </a:extLst>
          </p:cNvPr>
          <p:cNvSpPr>
            <a:spLocks noGrp="1"/>
          </p:cNvSpPr>
          <p:nvPr>
            <p:ph type="title"/>
          </p:nvPr>
        </p:nvSpPr>
        <p:spPr/>
        <p:txBody>
          <a:bodyPr>
            <a:normAutofit/>
          </a:bodyPr>
          <a:lstStyle/>
          <a:p>
            <a:r>
              <a:rPr lang="en-US" sz="1800" b="1" i="0" u="none" strike="noStrike" baseline="0" dirty="0">
                <a:latin typeface="ITCBaileySansCom-Bold"/>
              </a:rPr>
              <a:t>Data Security Mitigation</a:t>
            </a:r>
            <a:endParaRPr lang="en-US" dirty="0"/>
          </a:p>
        </p:txBody>
      </p:sp>
      <p:sp>
        <p:nvSpPr>
          <p:cNvPr id="3" name="Text Placeholder 2">
            <a:extLst>
              <a:ext uri="{FF2B5EF4-FFF2-40B4-BE49-F238E27FC236}">
                <a16:creationId xmlns:a16="http://schemas.microsoft.com/office/drawing/2014/main" id="{63ED6D4B-8649-CA18-5457-8E3BF9BA2A3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821D4281-9E32-A623-A5A5-57636FD8C5A4}"/>
              </a:ext>
            </a:extLst>
          </p:cNvPr>
          <p:cNvPicPr>
            <a:picLocks noChangeAspect="1"/>
          </p:cNvPicPr>
          <p:nvPr/>
        </p:nvPicPr>
        <p:blipFill>
          <a:blip r:embed="rId2"/>
          <a:stretch>
            <a:fillRect/>
          </a:stretch>
        </p:blipFill>
        <p:spPr>
          <a:xfrm>
            <a:off x="635929" y="1581063"/>
            <a:ext cx="8136112" cy="2309011"/>
          </a:xfrm>
          <a:prstGeom prst="rect">
            <a:avLst/>
          </a:prstGeom>
        </p:spPr>
      </p:pic>
    </p:spTree>
    <p:extLst>
      <p:ext uri="{BB962C8B-B14F-4D97-AF65-F5344CB8AC3E}">
        <p14:creationId xmlns:p14="http://schemas.microsoft.com/office/powerpoint/2010/main" val="142155699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03B-64DB-1199-ADE8-C2109A49111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AA46E6D-0129-8EB5-75C9-87B166CC198B}"/>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C47ED1A1-A876-1543-F446-CE71300DAAC0}"/>
              </a:ext>
            </a:extLst>
          </p:cNvPr>
          <p:cNvPicPr>
            <a:picLocks noChangeAspect="1"/>
          </p:cNvPicPr>
          <p:nvPr/>
        </p:nvPicPr>
        <p:blipFill>
          <a:blip r:embed="rId2"/>
          <a:stretch>
            <a:fillRect/>
          </a:stretch>
        </p:blipFill>
        <p:spPr>
          <a:xfrm>
            <a:off x="601636" y="1039997"/>
            <a:ext cx="7940728" cy="3063505"/>
          </a:xfrm>
          <a:prstGeom prst="rect">
            <a:avLst/>
          </a:prstGeom>
        </p:spPr>
      </p:pic>
    </p:spTree>
    <p:extLst>
      <p:ext uri="{BB962C8B-B14F-4D97-AF65-F5344CB8AC3E}">
        <p14:creationId xmlns:p14="http://schemas.microsoft.com/office/powerpoint/2010/main" val="33976572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4F524-177B-A286-46D6-9C828F1F2E3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5D448A3C-12C2-7D28-F24A-9757D052263E}"/>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7DCB7DBD-7B2F-F45E-94E5-3B9F54FBA400}"/>
              </a:ext>
            </a:extLst>
          </p:cNvPr>
          <p:cNvPicPr>
            <a:picLocks noChangeAspect="1"/>
          </p:cNvPicPr>
          <p:nvPr/>
        </p:nvPicPr>
        <p:blipFill>
          <a:blip r:embed="rId2"/>
          <a:stretch>
            <a:fillRect/>
          </a:stretch>
        </p:blipFill>
        <p:spPr>
          <a:xfrm>
            <a:off x="681653" y="1036187"/>
            <a:ext cx="7780694" cy="3071126"/>
          </a:xfrm>
          <a:prstGeom prst="rect">
            <a:avLst/>
          </a:prstGeom>
        </p:spPr>
      </p:pic>
    </p:spTree>
    <p:extLst>
      <p:ext uri="{BB962C8B-B14F-4D97-AF65-F5344CB8AC3E}">
        <p14:creationId xmlns:p14="http://schemas.microsoft.com/office/powerpoint/2010/main" val="1679985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F968D-8A70-5E83-2C12-2DB8311FF80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53A5E748-40A2-F633-C8C2-1C7DFD8D7D4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3C2D9E4-888C-860E-08E4-C43E7D643479}"/>
              </a:ext>
            </a:extLst>
          </p:cNvPr>
          <p:cNvPicPr>
            <a:picLocks noChangeAspect="1"/>
          </p:cNvPicPr>
          <p:nvPr/>
        </p:nvPicPr>
        <p:blipFill>
          <a:blip r:embed="rId2"/>
          <a:stretch>
            <a:fillRect/>
          </a:stretch>
        </p:blipFill>
        <p:spPr>
          <a:xfrm>
            <a:off x="506377" y="1085721"/>
            <a:ext cx="8131245" cy="2972058"/>
          </a:xfrm>
          <a:prstGeom prst="rect">
            <a:avLst/>
          </a:prstGeom>
        </p:spPr>
      </p:pic>
    </p:spTree>
    <p:extLst>
      <p:ext uri="{BB962C8B-B14F-4D97-AF65-F5344CB8AC3E}">
        <p14:creationId xmlns:p14="http://schemas.microsoft.com/office/powerpoint/2010/main" val="13456608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2727-1E52-ABFE-4D6F-1E24A1C823BD}"/>
              </a:ext>
            </a:extLst>
          </p:cNvPr>
          <p:cNvSpPr>
            <a:spLocks noGrp="1"/>
          </p:cNvSpPr>
          <p:nvPr>
            <p:ph type="title"/>
          </p:nvPr>
        </p:nvSpPr>
        <p:spPr/>
        <p:txBody>
          <a:bodyPr/>
          <a:lstStyle/>
          <a:p>
            <a:r>
              <a:rPr lang="en-US" sz="1800" b="1" i="0" u="none" strike="noStrike" baseline="0" dirty="0">
                <a:latin typeface="ITCBaileySansCom-Bold"/>
              </a:rPr>
              <a:t>Provider Data and Its Security</a:t>
            </a:r>
            <a:endParaRPr lang="en-US" dirty="0"/>
          </a:p>
        </p:txBody>
      </p:sp>
      <p:sp>
        <p:nvSpPr>
          <p:cNvPr id="3" name="Text Placeholder 2">
            <a:extLst>
              <a:ext uri="{FF2B5EF4-FFF2-40B4-BE49-F238E27FC236}">
                <a16:creationId xmlns:a16="http://schemas.microsoft.com/office/drawing/2014/main" id="{E6D35944-2DAA-3919-5C88-56326A51817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C60CAD5-7731-D5C6-BDE7-5014113BB24C}"/>
              </a:ext>
            </a:extLst>
          </p:cNvPr>
          <p:cNvPicPr>
            <a:picLocks noChangeAspect="1"/>
          </p:cNvPicPr>
          <p:nvPr/>
        </p:nvPicPr>
        <p:blipFill>
          <a:blip r:embed="rId2"/>
          <a:stretch>
            <a:fillRect/>
          </a:stretch>
        </p:blipFill>
        <p:spPr>
          <a:xfrm>
            <a:off x="681653" y="1014939"/>
            <a:ext cx="7780694" cy="3397200"/>
          </a:xfrm>
          <a:prstGeom prst="rect">
            <a:avLst/>
          </a:prstGeom>
        </p:spPr>
      </p:pic>
    </p:spTree>
    <p:extLst>
      <p:ext uri="{BB962C8B-B14F-4D97-AF65-F5344CB8AC3E}">
        <p14:creationId xmlns:p14="http://schemas.microsoft.com/office/powerpoint/2010/main" val="34043561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1FE4-C949-44E0-2957-DEAAB3AFCF2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88C005C-CE08-9363-C7C4-62561BFA25CB}"/>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D7E660E-64FB-A931-BEBA-339491E0D04A}"/>
              </a:ext>
            </a:extLst>
          </p:cNvPr>
          <p:cNvPicPr>
            <a:picLocks noChangeAspect="1"/>
          </p:cNvPicPr>
          <p:nvPr/>
        </p:nvPicPr>
        <p:blipFill>
          <a:blip r:embed="rId2"/>
          <a:stretch>
            <a:fillRect/>
          </a:stretch>
        </p:blipFill>
        <p:spPr>
          <a:xfrm>
            <a:off x="696894" y="758033"/>
            <a:ext cx="7750212" cy="3627434"/>
          </a:xfrm>
          <a:prstGeom prst="rect">
            <a:avLst/>
          </a:prstGeom>
        </p:spPr>
      </p:pic>
    </p:spTree>
    <p:extLst>
      <p:ext uri="{BB962C8B-B14F-4D97-AF65-F5344CB8AC3E}">
        <p14:creationId xmlns:p14="http://schemas.microsoft.com/office/powerpoint/2010/main" val="29985693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BA99-408C-2355-B5AE-4B62B74B09B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5D86965A-D2C6-F07B-CED9-F04B98E48FC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1A424266-31F6-49BA-620B-E0B8FDCBC8DE}"/>
              </a:ext>
            </a:extLst>
          </p:cNvPr>
          <p:cNvPicPr>
            <a:picLocks noChangeAspect="1"/>
          </p:cNvPicPr>
          <p:nvPr/>
        </p:nvPicPr>
        <p:blipFill>
          <a:blip r:embed="rId2"/>
          <a:stretch>
            <a:fillRect/>
          </a:stretch>
        </p:blipFill>
        <p:spPr>
          <a:xfrm>
            <a:off x="475895" y="731360"/>
            <a:ext cx="8192210" cy="3680779"/>
          </a:xfrm>
          <a:prstGeom prst="rect">
            <a:avLst/>
          </a:prstGeom>
        </p:spPr>
      </p:pic>
    </p:spTree>
    <p:extLst>
      <p:ext uri="{BB962C8B-B14F-4D97-AF65-F5344CB8AC3E}">
        <p14:creationId xmlns:p14="http://schemas.microsoft.com/office/powerpoint/2010/main" val="16356687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4E85E-5EC7-6B7D-99AC-6139E7F52C2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B8686C9-FFC6-0441-1592-3DB26173A59B}"/>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4731E790-5895-481C-7F77-1B87447B5BC6}"/>
              </a:ext>
            </a:extLst>
          </p:cNvPr>
          <p:cNvPicPr>
            <a:picLocks noChangeAspect="1"/>
          </p:cNvPicPr>
          <p:nvPr/>
        </p:nvPicPr>
        <p:blipFill>
          <a:blip r:embed="rId2"/>
          <a:stretch>
            <a:fillRect/>
          </a:stretch>
        </p:blipFill>
        <p:spPr>
          <a:xfrm>
            <a:off x="662601" y="1344823"/>
            <a:ext cx="7818798" cy="2453853"/>
          </a:xfrm>
          <a:prstGeom prst="rect">
            <a:avLst/>
          </a:prstGeom>
        </p:spPr>
      </p:pic>
    </p:spTree>
    <p:extLst>
      <p:ext uri="{BB962C8B-B14F-4D97-AF65-F5344CB8AC3E}">
        <p14:creationId xmlns:p14="http://schemas.microsoft.com/office/powerpoint/2010/main" val="31165672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BD72-0261-92E1-65D1-78D9DF41DB44}"/>
              </a:ext>
            </a:extLst>
          </p:cNvPr>
          <p:cNvSpPr>
            <a:spLocks noGrp="1"/>
          </p:cNvSpPr>
          <p:nvPr>
            <p:ph type="title"/>
          </p:nvPr>
        </p:nvSpPr>
        <p:spPr/>
        <p:txBody>
          <a:bodyPr>
            <a:normAutofit fontScale="90000"/>
          </a:bodyPr>
          <a:lstStyle/>
          <a:p>
            <a:r>
              <a:rPr lang="en-US" dirty="0"/>
              <a:t>Storage</a:t>
            </a:r>
          </a:p>
        </p:txBody>
      </p:sp>
      <p:sp>
        <p:nvSpPr>
          <p:cNvPr id="3" name="Text Placeholder 2">
            <a:extLst>
              <a:ext uri="{FF2B5EF4-FFF2-40B4-BE49-F238E27FC236}">
                <a16:creationId xmlns:a16="http://schemas.microsoft.com/office/drawing/2014/main" id="{33279E80-C8EF-2A66-4F47-2F88DDDF5A46}"/>
              </a:ext>
            </a:extLst>
          </p:cNvPr>
          <p:cNvSpPr>
            <a:spLocks noGrp="1"/>
          </p:cNvSpPr>
          <p:nvPr>
            <p:ph type="body" idx="1"/>
          </p:nvPr>
        </p:nvSpPr>
        <p:spPr/>
        <p:txBody>
          <a:bodyPr/>
          <a:lstStyle/>
          <a:p>
            <a:r>
              <a:rPr lang="en-US" dirty="0"/>
              <a:t>When storing data in the cloud under the </a:t>
            </a:r>
            <a:r>
              <a:rPr lang="en-US" b="1" dirty="0"/>
              <a:t>Infrastructure-as-a-Service (IaaS)</a:t>
            </a:r>
            <a:r>
              <a:rPr lang="en-US" dirty="0"/>
              <a:t> model, such as using storage services like </a:t>
            </a:r>
            <a:r>
              <a:rPr lang="en-US" b="1" dirty="0"/>
              <a:t>Amazon S3</a:t>
            </a:r>
            <a:r>
              <a:rPr lang="en-US" dirty="0"/>
              <a:t>, the same fundamental </a:t>
            </a:r>
            <a:r>
              <a:rPr lang="en-US" b="1" dirty="0"/>
              <a:t>information security principles</a:t>
            </a:r>
            <a:r>
              <a:rPr lang="en-US" dirty="0"/>
              <a:t> apply: </a:t>
            </a:r>
            <a:r>
              <a:rPr lang="en-US" b="1" dirty="0">
                <a:solidFill>
                  <a:schemeClr val="accent6">
                    <a:lumMod val="75000"/>
                  </a:schemeClr>
                </a:solidFill>
              </a:rPr>
              <a:t>confidentiality</a:t>
            </a:r>
            <a:r>
              <a:rPr lang="en-US" dirty="0">
                <a:solidFill>
                  <a:schemeClr val="accent6">
                    <a:lumMod val="75000"/>
                  </a:schemeClr>
                </a:solidFill>
              </a:rPr>
              <a:t>, </a:t>
            </a:r>
            <a:r>
              <a:rPr lang="en-US" b="1" dirty="0">
                <a:solidFill>
                  <a:schemeClr val="accent6">
                    <a:lumMod val="75000"/>
                  </a:schemeClr>
                </a:solidFill>
              </a:rPr>
              <a:t>integrity</a:t>
            </a:r>
            <a:r>
              <a:rPr lang="en-US" dirty="0">
                <a:solidFill>
                  <a:schemeClr val="accent6">
                    <a:lumMod val="75000"/>
                  </a:schemeClr>
                </a:solidFill>
              </a:rPr>
              <a:t>, and </a:t>
            </a:r>
            <a:r>
              <a:rPr lang="en-US" b="1" dirty="0">
                <a:solidFill>
                  <a:schemeClr val="accent6">
                    <a:lumMod val="75000"/>
                  </a:schemeClr>
                </a:solidFill>
              </a:rPr>
              <a:t>availability</a:t>
            </a:r>
            <a:r>
              <a:rPr lang="en-US" dirty="0">
                <a:solidFill>
                  <a:schemeClr val="accent6">
                    <a:lumMod val="75000"/>
                  </a:schemeClr>
                </a:solidFill>
              </a:rPr>
              <a:t>.</a:t>
            </a:r>
          </a:p>
          <a:p>
            <a:r>
              <a:rPr lang="en-US" dirty="0"/>
              <a:t> Each of these must be carefully managed to ensure the protection and security of your data. Here's how these principles apply to cloud-based storage:</a:t>
            </a:r>
          </a:p>
        </p:txBody>
      </p:sp>
    </p:spTree>
    <p:extLst>
      <p:ext uri="{BB962C8B-B14F-4D97-AF65-F5344CB8AC3E}">
        <p14:creationId xmlns:p14="http://schemas.microsoft.com/office/powerpoint/2010/main" val="19802620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C8CB-4237-5E6A-ACB0-1D660C6A6CC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099DB99-AF4E-59D0-0066-AE2FFC0516E8}"/>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0331413-C645-515F-9CE0-BBBA97533013}"/>
              </a:ext>
            </a:extLst>
          </p:cNvPr>
          <p:cNvPicPr>
            <a:picLocks noChangeAspect="1"/>
          </p:cNvPicPr>
          <p:nvPr/>
        </p:nvPicPr>
        <p:blipFill>
          <a:blip r:embed="rId2"/>
          <a:stretch>
            <a:fillRect/>
          </a:stretch>
        </p:blipFill>
        <p:spPr>
          <a:xfrm>
            <a:off x="224725" y="266500"/>
            <a:ext cx="8710048" cy="4610500"/>
          </a:xfrm>
          <a:prstGeom prst="rect">
            <a:avLst/>
          </a:prstGeom>
        </p:spPr>
      </p:pic>
    </p:spTree>
    <p:extLst>
      <p:ext uri="{BB962C8B-B14F-4D97-AF65-F5344CB8AC3E}">
        <p14:creationId xmlns:p14="http://schemas.microsoft.com/office/powerpoint/2010/main" val="4045188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0ACC-5FB8-3F03-6CC3-BC634CE5FD9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24E84F0-CC82-F155-D32A-FBBA24459885}"/>
              </a:ext>
            </a:extLst>
          </p:cNvPr>
          <p:cNvSpPr>
            <a:spLocks noGrp="1"/>
          </p:cNvSpPr>
          <p:nvPr>
            <p:ph type="body" idx="1"/>
          </p:nvPr>
        </p:nvSpPr>
        <p:spPr/>
        <p:txBody>
          <a:bodyPr/>
          <a:lstStyle/>
          <a:p>
            <a:r>
              <a:rPr lang="en-US" dirty="0"/>
              <a:t>However, if users sent requests via HTTPS (encrypted communication), the encryption would protect the integrity of the data. This would mitigate the risk, because even if someone intercepted the data, they wouldn’t be able to read or modify it.</a:t>
            </a:r>
          </a:p>
          <a:p>
            <a:r>
              <a:rPr lang="en-US" dirty="0"/>
              <a:t>The problem was that not all users enabled HTTPS, and those using HTTP were at risk.</a:t>
            </a:r>
          </a:p>
        </p:txBody>
      </p:sp>
    </p:spTree>
    <p:extLst>
      <p:ext uri="{BB962C8B-B14F-4D97-AF65-F5344CB8AC3E}">
        <p14:creationId xmlns:p14="http://schemas.microsoft.com/office/powerpoint/2010/main" val="28658457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61EC-9FF2-FA9C-4316-30484F8B21E5}"/>
              </a:ext>
            </a:extLst>
          </p:cNvPr>
          <p:cNvSpPr>
            <a:spLocks noGrp="1"/>
          </p:cNvSpPr>
          <p:nvPr>
            <p:ph type="title"/>
          </p:nvPr>
        </p:nvSpPr>
        <p:spPr/>
        <p:txBody>
          <a:bodyPr>
            <a:normAutofit fontScale="90000"/>
          </a:bodyPr>
          <a:lstStyle/>
          <a:p>
            <a:r>
              <a:rPr lang="en-US" dirty="0"/>
              <a:t>Storage</a:t>
            </a:r>
          </a:p>
        </p:txBody>
      </p:sp>
      <p:sp>
        <p:nvSpPr>
          <p:cNvPr id="3" name="Text Placeholder 2">
            <a:extLst>
              <a:ext uri="{FF2B5EF4-FFF2-40B4-BE49-F238E27FC236}">
                <a16:creationId xmlns:a16="http://schemas.microsoft.com/office/drawing/2014/main" id="{7AF4190E-848A-769A-9772-633C41F0FFF0}"/>
              </a:ext>
            </a:extLst>
          </p:cNvPr>
          <p:cNvSpPr>
            <a:spLocks noGrp="1"/>
          </p:cNvSpPr>
          <p:nvPr>
            <p:ph type="body" idx="1"/>
          </p:nvPr>
        </p:nvSpPr>
        <p:spPr/>
        <p:txBody>
          <a:bodyPr/>
          <a:lstStyle/>
          <a:p>
            <a:r>
              <a:rPr lang="en-US" dirty="0"/>
              <a:t>Encryption Algorithm</a:t>
            </a:r>
          </a:p>
          <a:p>
            <a:r>
              <a:rPr lang="en-US" dirty="0"/>
              <a:t>Key  Strength –Length</a:t>
            </a:r>
          </a:p>
          <a:p>
            <a:endParaRPr lang="en-US" dirty="0"/>
          </a:p>
          <a:p>
            <a:pPr algn="l"/>
            <a:r>
              <a:rPr lang="en-US" sz="1800" b="0" i="0" u="none" strike="noStrike" baseline="0" dirty="0">
                <a:solidFill>
                  <a:srgbClr val="000000"/>
                </a:solidFill>
                <a:latin typeface="MeridienLTStd-Roman"/>
              </a:rPr>
              <a:t>It depends, and specifically, it depends on which CSP you are using. </a:t>
            </a:r>
          </a:p>
          <a:p>
            <a:pPr algn="l"/>
            <a:r>
              <a:rPr lang="en-US" sz="1800" b="0" i="0" u="none" strike="noStrike" baseline="0" dirty="0">
                <a:solidFill>
                  <a:srgbClr val="000000"/>
                </a:solidFill>
                <a:latin typeface="MeridienLTStd-Roman"/>
              </a:rPr>
              <a:t>For example, EMC’s </a:t>
            </a:r>
            <a:r>
              <a:rPr lang="en-US" sz="1800" b="0" i="0" u="none" strike="noStrike" baseline="0" dirty="0" err="1">
                <a:solidFill>
                  <a:srgbClr val="0000FF"/>
                </a:solidFill>
                <a:latin typeface="MeridienLTStd-Roman"/>
              </a:rPr>
              <a:t>MozyEnterprise</a:t>
            </a:r>
            <a:r>
              <a:rPr lang="en-US" sz="1800" b="0" i="0" u="none" strike="noStrike" baseline="0" dirty="0">
                <a:solidFill>
                  <a:srgbClr val="0000FF"/>
                </a:solidFill>
                <a:latin typeface="MeridienLTStd-Roman"/>
              </a:rPr>
              <a:t> </a:t>
            </a:r>
            <a:r>
              <a:rPr lang="en-US" sz="1800" b="0" i="0" u="none" strike="noStrike" baseline="0" dirty="0">
                <a:solidFill>
                  <a:srgbClr val="000000"/>
                </a:solidFill>
                <a:latin typeface="MeridienLTStd-Roman"/>
              </a:rPr>
              <a:t>does encrypt a customer’s data. </a:t>
            </a:r>
          </a:p>
          <a:p>
            <a:pPr algn="l"/>
            <a:r>
              <a:rPr lang="en-US" sz="1800" b="0" i="0" u="none" strike="noStrike" baseline="0" dirty="0">
                <a:solidFill>
                  <a:srgbClr val="000000"/>
                </a:solidFill>
                <a:latin typeface="MeridienLTStd-Roman"/>
              </a:rPr>
              <a:t>However, AWS S3 does </a:t>
            </a:r>
            <a:r>
              <a:rPr lang="en-US" sz="1800" b="0" i="1" u="none" strike="noStrike" baseline="0" dirty="0">
                <a:solidFill>
                  <a:srgbClr val="000000"/>
                </a:solidFill>
                <a:latin typeface="MeridienLTStd-Italic"/>
              </a:rPr>
              <a:t>not </a:t>
            </a:r>
            <a:r>
              <a:rPr lang="en-US" sz="1800" b="0" i="0" u="none" strike="noStrike" baseline="0" dirty="0">
                <a:solidFill>
                  <a:srgbClr val="000000"/>
                </a:solidFill>
                <a:latin typeface="MeridienLTStd-Roman"/>
              </a:rPr>
              <a:t>encrypt a customer’s data. </a:t>
            </a:r>
          </a:p>
          <a:p>
            <a:pPr algn="l"/>
            <a:r>
              <a:rPr lang="en-US" sz="1800" b="0" i="0" u="none" strike="noStrike" baseline="0" dirty="0">
                <a:solidFill>
                  <a:srgbClr val="000000"/>
                </a:solidFill>
                <a:latin typeface="MeridienLTStd-Roman"/>
              </a:rPr>
              <a:t>Customers are able to encrypt their own data themselves prior to uploading, but S3 does not provide encryption.</a:t>
            </a:r>
            <a:endParaRPr lang="en-US" dirty="0"/>
          </a:p>
        </p:txBody>
      </p:sp>
    </p:spTree>
    <p:extLst>
      <p:ext uri="{BB962C8B-B14F-4D97-AF65-F5344CB8AC3E}">
        <p14:creationId xmlns:p14="http://schemas.microsoft.com/office/powerpoint/2010/main" val="10836527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4B5A55-EE67-E238-2899-446E091EAA75}"/>
              </a:ext>
            </a:extLst>
          </p:cNvPr>
          <p:cNvSpPr>
            <a:spLocks noGrp="1"/>
          </p:cNvSpPr>
          <p:nvPr>
            <p:ph type="body" idx="1"/>
          </p:nvPr>
        </p:nvSpPr>
        <p:spPr>
          <a:xfrm>
            <a:off x="311700" y="294468"/>
            <a:ext cx="8520600" cy="4274332"/>
          </a:xfrm>
        </p:spPr>
        <p:txBody>
          <a:bodyPr/>
          <a:lstStyle/>
          <a:p>
            <a:pPr algn="l"/>
            <a:r>
              <a:rPr lang="en-US" sz="1800" b="0" i="0" u="none" strike="noStrike" baseline="0" dirty="0">
                <a:solidFill>
                  <a:srgbClr val="000000"/>
                </a:solidFill>
                <a:latin typeface="MeridienLTStd-Roman"/>
              </a:rPr>
              <a:t>Symmetric encryption involves the use of a single secret key for both the encryption and decryption of data. </a:t>
            </a:r>
          </a:p>
          <a:p>
            <a:pPr algn="l"/>
            <a:r>
              <a:rPr lang="en-US" sz="1800" b="0" i="0" u="none" strike="noStrike" baseline="0" dirty="0">
                <a:solidFill>
                  <a:srgbClr val="000000"/>
                </a:solidFill>
                <a:latin typeface="MeridienLTStd-Roman"/>
              </a:rPr>
              <a:t>Only symmetric encryption has the speed and computational efficiency to handle </a:t>
            </a:r>
            <a:r>
              <a:rPr lang="en-US" sz="1800" b="0" i="0" u="none" strike="noStrike" baseline="0" dirty="0">
                <a:latin typeface="MeridienLTStd-Roman"/>
              </a:rPr>
              <a:t>encryption of large volumes of data.</a:t>
            </a:r>
          </a:p>
          <a:p>
            <a:pPr algn="l"/>
            <a:r>
              <a:rPr lang="en-US" sz="1800" b="0" i="0" u="none" strike="noStrike" baseline="0" dirty="0">
                <a:latin typeface="MeridienLTStd-Roman"/>
              </a:rPr>
              <a:t> It would be highly unusual to use an asymmetric algorithm for this encryption use case.</a:t>
            </a:r>
            <a:endParaRPr lang="en-US" dirty="0"/>
          </a:p>
        </p:txBody>
      </p:sp>
      <p:pic>
        <p:nvPicPr>
          <p:cNvPr id="5" name="Picture 4">
            <a:extLst>
              <a:ext uri="{FF2B5EF4-FFF2-40B4-BE49-F238E27FC236}">
                <a16:creationId xmlns:a16="http://schemas.microsoft.com/office/drawing/2014/main" id="{8C17C75B-041A-07A6-4CB2-949A9A0B656C}"/>
              </a:ext>
            </a:extLst>
          </p:cNvPr>
          <p:cNvPicPr>
            <a:picLocks noChangeAspect="1"/>
          </p:cNvPicPr>
          <p:nvPr/>
        </p:nvPicPr>
        <p:blipFill>
          <a:blip r:embed="rId2"/>
          <a:stretch>
            <a:fillRect/>
          </a:stretch>
        </p:blipFill>
        <p:spPr>
          <a:xfrm>
            <a:off x="3734763" y="2138766"/>
            <a:ext cx="4673067" cy="2710266"/>
          </a:xfrm>
          <a:prstGeom prst="rect">
            <a:avLst/>
          </a:prstGeom>
        </p:spPr>
      </p:pic>
    </p:spTree>
    <p:extLst>
      <p:ext uri="{BB962C8B-B14F-4D97-AF65-F5344CB8AC3E}">
        <p14:creationId xmlns:p14="http://schemas.microsoft.com/office/powerpoint/2010/main" val="23799583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308A-58A3-736C-1741-4CF131A7C8F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AA96589-9729-9F73-A298-B89E794A5A1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4B580AF-2A2A-2850-E9A4-433AA99AF31D}"/>
              </a:ext>
            </a:extLst>
          </p:cNvPr>
          <p:cNvPicPr>
            <a:picLocks noChangeAspect="1"/>
          </p:cNvPicPr>
          <p:nvPr/>
        </p:nvPicPr>
        <p:blipFill>
          <a:blip r:embed="rId2"/>
          <a:stretch>
            <a:fillRect/>
          </a:stretch>
        </p:blipFill>
        <p:spPr>
          <a:xfrm>
            <a:off x="1596325" y="445025"/>
            <a:ext cx="5904855" cy="3786012"/>
          </a:xfrm>
          <a:prstGeom prst="rect">
            <a:avLst/>
          </a:prstGeom>
        </p:spPr>
      </p:pic>
    </p:spTree>
    <p:extLst>
      <p:ext uri="{BB962C8B-B14F-4D97-AF65-F5344CB8AC3E}">
        <p14:creationId xmlns:p14="http://schemas.microsoft.com/office/powerpoint/2010/main" val="12278618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A7CD-044A-FA4B-45D5-AD04CFB26030}"/>
              </a:ext>
            </a:extLst>
          </p:cNvPr>
          <p:cNvSpPr>
            <a:spLocks noGrp="1"/>
          </p:cNvSpPr>
          <p:nvPr>
            <p:ph type="title"/>
          </p:nvPr>
        </p:nvSpPr>
        <p:spPr/>
        <p:txBody>
          <a:bodyPr>
            <a:normAutofit/>
          </a:bodyPr>
          <a:lstStyle/>
          <a:p>
            <a:r>
              <a:rPr lang="en-US" sz="2800" b="1" dirty="0">
                <a:latin typeface="MeridienLTStd-Roman"/>
              </a:rPr>
              <a:t>K</a:t>
            </a:r>
            <a:r>
              <a:rPr lang="en-US" sz="2800" b="1" i="0" u="none" strike="noStrike" baseline="0" dirty="0">
                <a:latin typeface="MeridienLTStd-Roman"/>
              </a:rPr>
              <a:t>ey length</a:t>
            </a:r>
            <a:endParaRPr lang="en-US" sz="4000" b="1" dirty="0"/>
          </a:p>
        </p:txBody>
      </p:sp>
      <p:sp>
        <p:nvSpPr>
          <p:cNvPr id="3" name="Text Placeholder 2">
            <a:extLst>
              <a:ext uri="{FF2B5EF4-FFF2-40B4-BE49-F238E27FC236}">
                <a16:creationId xmlns:a16="http://schemas.microsoft.com/office/drawing/2014/main" id="{2F94491E-A698-E214-68E7-54B49C512EE4}"/>
              </a:ext>
            </a:extLst>
          </p:cNvPr>
          <p:cNvSpPr>
            <a:spLocks noGrp="1"/>
          </p:cNvSpPr>
          <p:nvPr>
            <p:ph type="body" idx="1"/>
          </p:nvPr>
        </p:nvSpPr>
        <p:spPr/>
        <p:txBody>
          <a:bodyPr/>
          <a:lstStyle/>
          <a:p>
            <a:pPr algn="l"/>
            <a:r>
              <a:rPr lang="en-US" sz="1800" b="0" i="0" u="none" strike="noStrike" baseline="0" dirty="0">
                <a:latin typeface="MeridienLTStd-Roman"/>
              </a:rPr>
              <a:t>With symmetric encryption, the longer the key length (i.e., the greater number of bits in the key), the stronger the encryption.</a:t>
            </a:r>
          </a:p>
          <a:p>
            <a:pPr algn="l"/>
            <a:endParaRPr lang="en-US" sz="1800" b="0" i="0" u="none" strike="noStrike" baseline="0" dirty="0">
              <a:latin typeface="MeridienLTStd-Roman"/>
            </a:endParaRPr>
          </a:p>
          <a:p>
            <a:pPr algn="just"/>
            <a:r>
              <a:rPr lang="en-US" sz="1800" b="0" i="0" u="none" strike="noStrike" baseline="0" dirty="0">
                <a:latin typeface="MeridienLTStd-Roman"/>
              </a:rPr>
              <a:t>Although long key lengths provide more protection, they are also more computationally intensive, and may strain the capabilities of computer processors.</a:t>
            </a:r>
          </a:p>
          <a:p>
            <a:pPr algn="just"/>
            <a:r>
              <a:rPr lang="en-US" sz="1800" b="0" i="0" u="none" strike="noStrike" baseline="0" dirty="0">
                <a:latin typeface="MeridienLTStd-Roman"/>
              </a:rPr>
              <a:t> </a:t>
            </a:r>
          </a:p>
          <a:p>
            <a:pPr algn="l"/>
            <a:r>
              <a:rPr lang="en-US" sz="1800" b="0" i="0" u="none" strike="noStrike" baseline="0" dirty="0">
                <a:latin typeface="MeridienLTStd-Roman"/>
              </a:rPr>
              <a:t>What can be said is that key lengths should be a minimum </a:t>
            </a:r>
            <a:r>
              <a:rPr lang="en-US" sz="1800" b="0" i="0" u="none" strike="noStrike" baseline="0" dirty="0">
                <a:solidFill>
                  <a:schemeClr val="accent6">
                    <a:lumMod val="75000"/>
                  </a:schemeClr>
                </a:solidFill>
                <a:latin typeface="MeridienLTStd-Roman"/>
              </a:rPr>
              <a:t>of 112 bits </a:t>
            </a:r>
            <a:r>
              <a:rPr lang="en-US" sz="1800" b="0" i="0" u="none" strike="noStrike" baseline="0" dirty="0">
                <a:latin typeface="MeridienLTStd-Roman"/>
              </a:rPr>
              <a:t>for Triple DES (Data Encryption Standard) and 128- bits for AES (Advanced Encryption Standard)—both NIST-approved algorithms.</a:t>
            </a:r>
            <a:endParaRPr lang="en-US" dirty="0"/>
          </a:p>
        </p:txBody>
      </p:sp>
    </p:spTree>
    <p:extLst>
      <p:ext uri="{BB962C8B-B14F-4D97-AF65-F5344CB8AC3E}">
        <p14:creationId xmlns:p14="http://schemas.microsoft.com/office/powerpoint/2010/main" val="20987552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2C96-2982-CDF7-75F4-8ECD5EDD711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1954383-27A3-46A7-01C8-30621119E0CF}"/>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A61D132F-7632-749D-AED5-35E80628C24A}"/>
              </a:ext>
            </a:extLst>
          </p:cNvPr>
          <p:cNvPicPr>
            <a:picLocks noChangeAspect="1"/>
          </p:cNvPicPr>
          <p:nvPr/>
        </p:nvPicPr>
        <p:blipFill>
          <a:blip r:embed="rId2"/>
          <a:stretch>
            <a:fillRect/>
          </a:stretch>
        </p:blipFill>
        <p:spPr>
          <a:xfrm>
            <a:off x="952186" y="449396"/>
            <a:ext cx="7239627" cy="4244708"/>
          </a:xfrm>
          <a:prstGeom prst="rect">
            <a:avLst/>
          </a:prstGeom>
        </p:spPr>
      </p:pic>
    </p:spTree>
    <p:extLst>
      <p:ext uri="{BB962C8B-B14F-4D97-AF65-F5344CB8AC3E}">
        <p14:creationId xmlns:p14="http://schemas.microsoft.com/office/powerpoint/2010/main" val="23056904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C211-8AA9-A959-ABEB-A39880FF50F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6F2DCBC-3454-8F7C-CBF1-470A3744148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66E18E96-36DF-C17F-EDB2-7D5F5687EB18}"/>
              </a:ext>
            </a:extLst>
          </p:cNvPr>
          <p:cNvPicPr>
            <a:picLocks noChangeAspect="1"/>
          </p:cNvPicPr>
          <p:nvPr/>
        </p:nvPicPr>
        <p:blipFill>
          <a:blip r:embed="rId2"/>
          <a:stretch>
            <a:fillRect/>
          </a:stretch>
        </p:blipFill>
        <p:spPr>
          <a:xfrm>
            <a:off x="830256" y="986652"/>
            <a:ext cx="7483488" cy="3170195"/>
          </a:xfrm>
          <a:prstGeom prst="rect">
            <a:avLst/>
          </a:prstGeom>
        </p:spPr>
      </p:pic>
    </p:spTree>
    <p:extLst>
      <p:ext uri="{BB962C8B-B14F-4D97-AF65-F5344CB8AC3E}">
        <p14:creationId xmlns:p14="http://schemas.microsoft.com/office/powerpoint/2010/main" val="36143369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57C6-2185-62D1-9048-28592A08F9EF}"/>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3A9C250B-FA0C-055F-2DAE-E3A41B2E129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7B025D7F-F5D6-A924-E197-5AA47F12B4CE}"/>
              </a:ext>
            </a:extLst>
          </p:cNvPr>
          <p:cNvPicPr>
            <a:picLocks noChangeAspect="1"/>
          </p:cNvPicPr>
          <p:nvPr/>
        </p:nvPicPr>
        <p:blipFill>
          <a:blip r:embed="rId2"/>
          <a:stretch>
            <a:fillRect/>
          </a:stretch>
        </p:blipFill>
        <p:spPr>
          <a:xfrm>
            <a:off x="311700" y="445025"/>
            <a:ext cx="8520600" cy="3982356"/>
          </a:xfrm>
          <a:prstGeom prst="rect">
            <a:avLst/>
          </a:prstGeom>
        </p:spPr>
      </p:pic>
    </p:spTree>
    <p:extLst>
      <p:ext uri="{BB962C8B-B14F-4D97-AF65-F5344CB8AC3E}">
        <p14:creationId xmlns:p14="http://schemas.microsoft.com/office/powerpoint/2010/main" val="35111670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D2A7-054D-9804-9DF3-0D666A2C6E3E}"/>
              </a:ext>
            </a:extLst>
          </p:cNvPr>
          <p:cNvSpPr>
            <a:spLocks noGrp="1"/>
          </p:cNvSpPr>
          <p:nvPr>
            <p:ph type="title"/>
          </p:nvPr>
        </p:nvSpPr>
        <p:spPr>
          <a:xfrm>
            <a:off x="311700" y="1958550"/>
            <a:ext cx="8520600" cy="947382"/>
          </a:xfrm>
        </p:spPr>
        <p:txBody>
          <a:bodyPr>
            <a:noAutofit/>
          </a:bodyPr>
          <a:lstStyle/>
          <a:p>
            <a:pPr algn="ctr"/>
            <a:r>
              <a:rPr lang="en-US" sz="4000" dirty="0"/>
              <a:t>MODULE-3</a:t>
            </a:r>
            <a:br>
              <a:rPr lang="en-US" sz="4000" dirty="0"/>
            </a:br>
            <a:r>
              <a:rPr lang="en-US" sz="5400" dirty="0"/>
              <a:t> </a:t>
            </a:r>
            <a:r>
              <a:rPr lang="en-US" sz="2800" b="1" i="0" u="none" strike="noStrike" baseline="0" dirty="0">
                <a:latin typeface="ITCBaileyQuadCom-Bold"/>
              </a:rPr>
              <a:t>Identity and Access Management</a:t>
            </a:r>
            <a:endParaRPr lang="en-US" sz="4000" dirty="0"/>
          </a:p>
        </p:txBody>
      </p:sp>
    </p:spTree>
    <p:extLst>
      <p:ext uri="{BB962C8B-B14F-4D97-AF65-F5344CB8AC3E}">
        <p14:creationId xmlns:p14="http://schemas.microsoft.com/office/powerpoint/2010/main" val="3628445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3230-2397-455D-9372-9A72DB00268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EA3094C-FF4F-654E-9A2E-804F7040CBDA}"/>
              </a:ext>
            </a:extLst>
          </p:cNvPr>
          <p:cNvSpPr>
            <a:spLocks noGrp="1"/>
          </p:cNvSpPr>
          <p:nvPr>
            <p:ph type="body" idx="1"/>
          </p:nvPr>
        </p:nvSpPr>
        <p:spPr/>
        <p:txBody>
          <a:bodyPr/>
          <a:lstStyle/>
          <a:p>
            <a:pPr algn="l">
              <a:lnSpc>
                <a:spcPct val="250000"/>
              </a:lnSpc>
            </a:pPr>
            <a:r>
              <a:rPr lang="en-US" sz="1800" b="1" i="0" u="none" strike="noStrike" baseline="0" dirty="0">
                <a:latin typeface="ITCBaileySansCom-Bold"/>
              </a:rPr>
              <a:t>THIS CHAPTER PRESENTS THE CURRENT STATE OF THE PRACTICE OF</a:t>
            </a:r>
          </a:p>
          <a:p>
            <a:pPr algn="l">
              <a:lnSpc>
                <a:spcPct val="250000"/>
              </a:lnSpc>
            </a:pPr>
            <a:r>
              <a:rPr lang="en-US" sz="1800" b="1" i="0" u="none" strike="noStrike" baseline="0" dirty="0">
                <a:latin typeface="ITCBaileySansCom-Bold"/>
              </a:rPr>
              <a:t> IDENTITY AND ACCESS </a:t>
            </a:r>
            <a:r>
              <a:rPr lang="en-US" sz="1800" b="0" i="0" u="none" strike="noStrike" baseline="0" dirty="0">
                <a:latin typeface="MeridienLTStd-Roman"/>
              </a:rPr>
              <a:t>management (IAM) and support for IAM features that aid in Authentication, Authorization, and Auditing (AAA) of users accessing cloud services.</a:t>
            </a:r>
            <a:endParaRPr lang="en-US" dirty="0"/>
          </a:p>
        </p:txBody>
      </p:sp>
    </p:spTree>
    <p:extLst>
      <p:ext uri="{BB962C8B-B14F-4D97-AF65-F5344CB8AC3E}">
        <p14:creationId xmlns:p14="http://schemas.microsoft.com/office/powerpoint/2010/main" val="710599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93A2-D437-2A24-6139-9ABA83BAC7C5}"/>
              </a:ext>
            </a:extLst>
          </p:cNvPr>
          <p:cNvSpPr>
            <a:spLocks noGrp="1"/>
          </p:cNvSpPr>
          <p:nvPr>
            <p:ph type="title"/>
          </p:nvPr>
        </p:nvSpPr>
        <p:spPr/>
        <p:txBody>
          <a:bodyPr/>
          <a:lstStyle/>
          <a:p>
            <a:r>
              <a:rPr lang="en-US" sz="1800" b="1" i="0" u="none" strike="noStrike" baseline="0" dirty="0">
                <a:latin typeface="ITCBaileySansCom-Bold"/>
              </a:rPr>
              <a:t>Trust Boundaries and IAM</a:t>
            </a:r>
            <a:endParaRPr lang="en-US" dirty="0"/>
          </a:p>
        </p:txBody>
      </p:sp>
      <p:sp>
        <p:nvSpPr>
          <p:cNvPr id="3" name="Text Placeholder 2">
            <a:extLst>
              <a:ext uri="{FF2B5EF4-FFF2-40B4-BE49-F238E27FC236}">
                <a16:creationId xmlns:a16="http://schemas.microsoft.com/office/drawing/2014/main" id="{EE87C692-9A83-3E7A-CF1F-EED48462826B}"/>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FA08D22-56B2-449A-4F49-1C8C5AB1A06E}"/>
              </a:ext>
            </a:extLst>
          </p:cNvPr>
          <p:cNvPicPr>
            <a:picLocks noChangeAspect="1"/>
          </p:cNvPicPr>
          <p:nvPr/>
        </p:nvPicPr>
        <p:blipFill>
          <a:blip r:embed="rId2"/>
          <a:stretch>
            <a:fillRect/>
          </a:stretch>
        </p:blipFill>
        <p:spPr>
          <a:xfrm>
            <a:off x="311700" y="1278551"/>
            <a:ext cx="7950630" cy="2960236"/>
          </a:xfrm>
          <a:prstGeom prst="rect">
            <a:avLst/>
          </a:prstGeom>
        </p:spPr>
      </p:pic>
    </p:spTree>
    <p:extLst>
      <p:ext uri="{BB962C8B-B14F-4D97-AF65-F5344CB8AC3E}">
        <p14:creationId xmlns:p14="http://schemas.microsoft.com/office/powerpoint/2010/main" val="151053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4D6C-74B8-FE8D-C54D-9FA6E26C485A}"/>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BF7DA8C-AFE1-0FBE-4320-00E71FF491F2}"/>
              </a:ext>
            </a:extLst>
          </p:cNvPr>
          <p:cNvSpPr>
            <a:spLocks noGrp="1"/>
          </p:cNvSpPr>
          <p:nvPr>
            <p:ph type="body" idx="1"/>
          </p:nvPr>
        </p:nvSpPr>
        <p:spPr/>
        <p:txBody>
          <a:bodyPr/>
          <a:lstStyle/>
          <a:p>
            <a:pPr marL="114300" indent="0">
              <a:buNone/>
            </a:pPr>
            <a:r>
              <a:rPr lang="en-US" b="1" dirty="0"/>
              <a:t>AWS S3 Data Breaches (2017–2018)</a:t>
            </a:r>
          </a:p>
          <a:p>
            <a:r>
              <a:rPr lang="en-US" dirty="0"/>
              <a:t>Multiple companies (Accenture, Dow Jones, Verizon, U.S. Army intelligence documents) exposed data due to </a:t>
            </a:r>
            <a:r>
              <a:rPr lang="en-US" b="1" dirty="0"/>
              <a:t>misconfigured Amazon S3 buckets</a:t>
            </a:r>
            <a:r>
              <a:rPr lang="en-US" dirty="0"/>
              <a:t>.</a:t>
            </a:r>
          </a:p>
          <a:p>
            <a:r>
              <a:rPr lang="en-US" dirty="0"/>
              <a:t>Some buckets allowed </a:t>
            </a:r>
            <a:r>
              <a:rPr lang="en-US" b="1" dirty="0"/>
              <a:t>public HTTP access without authentication</a:t>
            </a:r>
            <a:r>
              <a:rPr lang="en-US" dirty="0"/>
              <a:t>, meaning data could be read or altered.</a:t>
            </a:r>
          </a:p>
          <a:p>
            <a:r>
              <a:rPr lang="en-US" dirty="0"/>
              <a:t>Like the 2008 case, the lack of </a:t>
            </a:r>
            <a:r>
              <a:rPr lang="en-US" b="1" dirty="0"/>
              <a:t>strong authentication/encryption</a:t>
            </a:r>
            <a:r>
              <a:rPr lang="en-US" dirty="0"/>
              <a:t> created </a:t>
            </a:r>
            <a:r>
              <a:rPr lang="en-US" b="1" dirty="0"/>
              <a:t>integrity and confidentiality risks</a:t>
            </a:r>
            <a:r>
              <a:rPr lang="en-US" dirty="0"/>
              <a:t>.</a:t>
            </a:r>
          </a:p>
          <a:p>
            <a:endParaRPr lang="en-US" dirty="0"/>
          </a:p>
        </p:txBody>
      </p:sp>
    </p:spTree>
    <p:extLst>
      <p:ext uri="{BB962C8B-B14F-4D97-AF65-F5344CB8AC3E}">
        <p14:creationId xmlns:p14="http://schemas.microsoft.com/office/powerpoint/2010/main" val="28193193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5403-7E67-4B8A-80DF-9CBE7BD980EF}"/>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9D4ADB2-B078-6830-D7FC-E88F49565875}"/>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F858CF5E-9658-DE0D-0E51-BE3D6E207919}"/>
              </a:ext>
            </a:extLst>
          </p:cNvPr>
          <p:cNvPicPr>
            <a:picLocks noChangeAspect="1"/>
          </p:cNvPicPr>
          <p:nvPr/>
        </p:nvPicPr>
        <p:blipFill>
          <a:blip r:embed="rId2"/>
          <a:stretch>
            <a:fillRect/>
          </a:stretch>
        </p:blipFill>
        <p:spPr>
          <a:xfrm>
            <a:off x="311699" y="954415"/>
            <a:ext cx="8220117" cy="3482642"/>
          </a:xfrm>
          <a:prstGeom prst="rect">
            <a:avLst/>
          </a:prstGeom>
        </p:spPr>
      </p:pic>
    </p:spTree>
    <p:extLst>
      <p:ext uri="{BB962C8B-B14F-4D97-AF65-F5344CB8AC3E}">
        <p14:creationId xmlns:p14="http://schemas.microsoft.com/office/powerpoint/2010/main" val="20876893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EAA9-D666-B45C-C041-CE1745140CA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BCFE94D-B50A-D0DE-83E2-3EB9F3E83CA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C7D1570-084C-A52B-14DE-D5F902BB4400}"/>
              </a:ext>
            </a:extLst>
          </p:cNvPr>
          <p:cNvPicPr>
            <a:picLocks noChangeAspect="1"/>
          </p:cNvPicPr>
          <p:nvPr/>
        </p:nvPicPr>
        <p:blipFill>
          <a:blip r:embed="rId2"/>
          <a:stretch>
            <a:fillRect/>
          </a:stretch>
        </p:blipFill>
        <p:spPr>
          <a:xfrm>
            <a:off x="853117" y="815188"/>
            <a:ext cx="7437765" cy="3513124"/>
          </a:xfrm>
          <a:prstGeom prst="rect">
            <a:avLst/>
          </a:prstGeom>
        </p:spPr>
      </p:pic>
    </p:spTree>
    <p:extLst>
      <p:ext uri="{BB962C8B-B14F-4D97-AF65-F5344CB8AC3E}">
        <p14:creationId xmlns:p14="http://schemas.microsoft.com/office/powerpoint/2010/main" val="13038957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743C-CFD1-4FD8-51AF-20DFF36712F6}"/>
              </a:ext>
            </a:extLst>
          </p:cNvPr>
          <p:cNvSpPr>
            <a:spLocks noGrp="1"/>
          </p:cNvSpPr>
          <p:nvPr>
            <p:ph type="title"/>
          </p:nvPr>
        </p:nvSpPr>
        <p:spPr/>
        <p:txBody>
          <a:bodyPr>
            <a:normAutofit fontScale="90000"/>
          </a:bodyPr>
          <a:lstStyle/>
          <a:p>
            <a:r>
              <a:rPr lang="en-US" dirty="0"/>
              <a:t>SAML (Security Assertion Markup Language)</a:t>
            </a:r>
          </a:p>
        </p:txBody>
      </p:sp>
      <p:sp>
        <p:nvSpPr>
          <p:cNvPr id="3" name="Text Placeholder 2">
            <a:extLst>
              <a:ext uri="{FF2B5EF4-FFF2-40B4-BE49-F238E27FC236}">
                <a16:creationId xmlns:a16="http://schemas.microsoft.com/office/drawing/2014/main" id="{6DF8CCB3-1DCA-63A3-E948-DC63E84B7D0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11F0D9C6-2C7B-87C3-AB40-C1325416295F}"/>
              </a:ext>
            </a:extLst>
          </p:cNvPr>
          <p:cNvPicPr>
            <a:picLocks noChangeAspect="1"/>
          </p:cNvPicPr>
          <p:nvPr/>
        </p:nvPicPr>
        <p:blipFill>
          <a:blip r:embed="rId2"/>
          <a:stretch>
            <a:fillRect/>
          </a:stretch>
        </p:blipFill>
        <p:spPr>
          <a:xfrm>
            <a:off x="582065" y="1786524"/>
            <a:ext cx="7531298" cy="2453853"/>
          </a:xfrm>
          <a:prstGeom prst="rect">
            <a:avLst/>
          </a:prstGeom>
        </p:spPr>
      </p:pic>
    </p:spTree>
    <p:extLst>
      <p:ext uri="{BB962C8B-B14F-4D97-AF65-F5344CB8AC3E}">
        <p14:creationId xmlns:p14="http://schemas.microsoft.com/office/powerpoint/2010/main" val="38208301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3935-D195-F1FF-3F19-7936871DFD27}"/>
              </a:ext>
            </a:extLst>
          </p:cNvPr>
          <p:cNvSpPr>
            <a:spLocks noGrp="1"/>
          </p:cNvSpPr>
          <p:nvPr>
            <p:ph type="title"/>
          </p:nvPr>
        </p:nvSpPr>
        <p:spPr/>
        <p:txBody>
          <a:bodyPr>
            <a:normAutofit/>
          </a:bodyPr>
          <a:lstStyle/>
          <a:p>
            <a:r>
              <a:rPr lang="en-US" sz="1800" b="1" i="0" u="none" strike="noStrike" baseline="0" dirty="0">
                <a:latin typeface="ITCBaileySansCom-Bold"/>
              </a:rPr>
              <a:t>Why IAM?</a:t>
            </a:r>
            <a:endParaRPr lang="en-US" dirty="0"/>
          </a:p>
        </p:txBody>
      </p:sp>
      <p:sp>
        <p:nvSpPr>
          <p:cNvPr id="3" name="Text Placeholder 2">
            <a:extLst>
              <a:ext uri="{FF2B5EF4-FFF2-40B4-BE49-F238E27FC236}">
                <a16:creationId xmlns:a16="http://schemas.microsoft.com/office/drawing/2014/main" id="{BE0956C7-AEE5-3AE2-42DE-72E76E03A8AF}"/>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4DF91AB7-8168-F869-ECCE-8F23E7C2C980}"/>
              </a:ext>
            </a:extLst>
          </p:cNvPr>
          <p:cNvPicPr>
            <a:picLocks noChangeAspect="1"/>
          </p:cNvPicPr>
          <p:nvPr/>
        </p:nvPicPr>
        <p:blipFill>
          <a:blip r:embed="rId2"/>
          <a:stretch>
            <a:fillRect/>
          </a:stretch>
        </p:blipFill>
        <p:spPr>
          <a:xfrm>
            <a:off x="311699" y="1177730"/>
            <a:ext cx="8328605" cy="3520745"/>
          </a:xfrm>
          <a:prstGeom prst="rect">
            <a:avLst/>
          </a:prstGeom>
        </p:spPr>
      </p:pic>
    </p:spTree>
    <p:extLst>
      <p:ext uri="{BB962C8B-B14F-4D97-AF65-F5344CB8AC3E}">
        <p14:creationId xmlns:p14="http://schemas.microsoft.com/office/powerpoint/2010/main" val="1743451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EDC8-CB6D-07E4-FD8E-8A77AC2354F7}"/>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D808B3B1-DA98-1711-2E59-774C4EB2886E}"/>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01F154B-E186-9668-EE9B-5E30019E9DF7}"/>
              </a:ext>
            </a:extLst>
          </p:cNvPr>
          <p:cNvPicPr>
            <a:picLocks noChangeAspect="1"/>
          </p:cNvPicPr>
          <p:nvPr/>
        </p:nvPicPr>
        <p:blipFill>
          <a:blip r:embed="rId2"/>
          <a:stretch>
            <a:fillRect/>
          </a:stretch>
        </p:blipFill>
        <p:spPr>
          <a:xfrm>
            <a:off x="311699" y="1638218"/>
            <a:ext cx="8289859" cy="2236357"/>
          </a:xfrm>
          <a:prstGeom prst="rect">
            <a:avLst/>
          </a:prstGeom>
        </p:spPr>
      </p:pic>
    </p:spTree>
    <p:extLst>
      <p:ext uri="{BB962C8B-B14F-4D97-AF65-F5344CB8AC3E}">
        <p14:creationId xmlns:p14="http://schemas.microsoft.com/office/powerpoint/2010/main" val="1912886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AFE3-D1B5-ADA6-F342-1BE4171FED6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AAF86F9-1842-4F3E-775A-7FDE1CEBBB3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94D87134-0B4D-D5C5-D1DC-4B8F774802DB}"/>
              </a:ext>
            </a:extLst>
          </p:cNvPr>
          <p:cNvPicPr>
            <a:picLocks noChangeAspect="1"/>
          </p:cNvPicPr>
          <p:nvPr/>
        </p:nvPicPr>
        <p:blipFill>
          <a:blip r:embed="rId2"/>
          <a:stretch>
            <a:fillRect/>
          </a:stretch>
        </p:blipFill>
        <p:spPr>
          <a:xfrm>
            <a:off x="534692" y="1478184"/>
            <a:ext cx="7569484" cy="2493715"/>
          </a:xfrm>
          <a:prstGeom prst="rect">
            <a:avLst/>
          </a:prstGeom>
        </p:spPr>
      </p:pic>
    </p:spTree>
    <p:extLst>
      <p:ext uri="{BB962C8B-B14F-4D97-AF65-F5344CB8AC3E}">
        <p14:creationId xmlns:p14="http://schemas.microsoft.com/office/powerpoint/2010/main" val="9155063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F0E1-E513-C192-1954-1CAA5F6022F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38E3994-2DF2-FA27-C33D-FB0640DCA25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C00AD91-71EA-6267-B275-3BE3A7FA280F}"/>
              </a:ext>
            </a:extLst>
          </p:cNvPr>
          <p:cNvPicPr>
            <a:picLocks noChangeAspect="1"/>
          </p:cNvPicPr>
          <p:nvPr/>
        </p:nvPicPr>
        <p:blipFill>
          <a:blip r:embed="rId2"/>
          <a:stretch>
            <a:fillRect/>
          </a:stretch>
        </p:blipFill>
        <p:spPr>
          <a:xfrm>
            <a:off x="311701" y="1058226"/>
            <a:ext cx="8274360" cy="2855096"/>
          </a:xfrm>
          <a:prstGeom prst="rect">
            <a:avLst/>
          </a:prstGeom>
        </p:spPr>
      </p:pic>
    </p:spTree>
    <p:extLst>
      <p:ext uri="{BB962C8B-B14F-4D97-AF65-F5344CB8AC3E}">
        <p14:creationId xmlns:p14="http://schemas.microsoft.com/office/powerpoint/2010/main" val="24210538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EECB-93B5-4291-5F46-536EF3318C3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D1AC3AE-37E3-67D6-B8BB-EAAD7207B89C}"/>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5311F87-5E90-0B2D-D69F-0868432D93CD}"/>
              </a:ext>
            </a:extLst>
          </p:cNvPr>
          <p:cNvPicPr>
            <a:picLocks noChangeAspect="1"/>
          </p:cNvPicPr>
          <p:nvPr/>
        </p:nvPicPr>
        <p:blipFill>
          <a:blip r:embed="rId2"/>
          <a:stretch>
            <a:fillRect/>
          </a:stretch>
        </p:blipFill>
        <p:spPr>
          <a:xfrm>
            <a:off x="449451" y="373189"/>
            <a:ext cx="8028122" cy="4397121"/>
          </a:xfrm>
          <a:prstGeom prst="rect">
            <a:avLst/>
          </a:prstGeom>
        </p:spPr>
      </p:pic>
    </p:spTree>
    <p:extLst>
      <p:ext uri="{BB962C8B-B14F-4D97-AF65-F5344CB8AC3E}">
        <p14:creationId xmlns:p14="http://schemas.microsoft.com/office/powerpoint/2010/main" val="13564153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92B2-CC9B-1E6C-1780-3D62AD5D670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87BBDF6-6BAC-D580-D033-069C70CBA59C}"/>
              </a:ext>
            </a:extLst>
          </p:cNvPr>
          <p:cNvSpPr>
            <a:spLocks noGrp="1"/>
          </p:cNvSpPr>
          <p:nvPr>
            <p:ph type="body" idx="1"/>
          </p:nvPr>
        </p:nvSpPr>
        <p:spPr/>
        <p:txBody>
          <a:bodyPr/>
          <a:lstStyle/>
          <a:p>
            <a:r>
              <a:rPr lang="en-US" b="1" dirty="0"/>
              <a:t>Web Single Sign-On (Web SSO)</a:t>
            </a:r>
            <a:r>
              <a:rPr lang="en-US" dirty="0"/>
              <a:t> is a user authentication process that allows users to log in once and gain access to multiple related applications or services without needing to re-enter credentials for each one.</a:t>
            </a:r>
          </a:p>
        </p:txBody>
      </p:sp>
    </p:spTree>
    <p:extLst>
      <p:ext uri="{BB962C8B-B14F-4D97-AF65-F5344CB8AC3E}">
        <p14:creationId xmlns:p14="http://schemas.microsoft.com/office/powerpoint/2010/main" val="10013085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A165-1D65-9AF1-D023-89517381AC1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A1662E0-58B2-2BF4-90A8-D5FB64359F0A}"/>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B255B9F-6A7C-D2E0-DBA2-6800CE04C681}"/>
              </a:ext>
            </a:extLst>
          </p:cNvPr>
          <p:cNvPicPr>
            <a:picLocks noChangeAspect="1"/>
          </p:cNvPicPr>
          <p:nvPr/>
        </p:nvPicPr>
        <p:blipFill>
          <a:blip r:embed="rId2"/>
          <a:stretch>
            <a:fillRect/>
          </a:stretch>
        </p:blipFill>
        <p:spPr>
          <a:xfrm>
            <a:off x="849307" y="979032"/>
            <a:ext cx="7445385" cy="3185436"/>
          </a:xfrm>
          <a:prstGeom prst="rect">
            <a:avLst/>
          </a:prstGeom>
        </p:spPr>
      </p:pic>
    </p:spTree>
    <p:extLst>
      <p:ext uri="{BB962C8B-B14F-4D97-AF65-F5344CB8AC3E}">
        <p14:creationId xmlns:p14="http://schemas.microsoft.com/office/powerpoint/2010/main" val="4150013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0A45B-2461-8BB1-3FD8-43F99A36E552}"/>
              </a:ext>
            </a:extLst>
          </p:cNvPr>
          <p:cNvSpPr>
            <a:spLocks noGrp="1"/>
          </p:cNvSpPr>
          <p:nvPr>
            <p:ph type="title"/>
          </p:nvPr>
        </p:nvSpPr>
        <p:spPr/>
        <p:txBody>
          <a:bodyPr>
            <a:normAutofit fontScale="90000"/>
          </a:bodyPr>
          <a:lstStyle/>
          <a:p>
            <a:r>
              <a:rPr lang="en-US" b="1" dirty="0"/>
              <a:t>Access Control in Public Cloud</a:t>
            </a:r>
            <a:br>
              <a:rPr lang="en-US" b="1" dirty="0"/>
            </a:br>
            <a:endParaRPr lang="en-US" dirty="0"/>
          </a:p>
        </p:txBody>
      </p:sp>
      <p:sp>
        <p:nvSpPr>
          <p:cNvPr id="3" name="Text Placeholder 2">
            <a:extLst>
              <a:ext uri="{FF2B5EF4-FFF2-40B4-BE49-F238E27FC236}">
                <a16:creationId xmlns:a16="http://schemas.microsoft.com/office/drawing/2014/main" id="{CED4025E-98C9-11F2-63D0-9D20BB4C384D}"/>
              </a:ext>
            </a:extLst>
          </p:cNvPr>
          <p:cNvSpPr>
            <a:spLocks noGrp="1"/>
          </p:cNvSpPr>
          <p:nvPr>
            <p:ph type="body" idx="1"/>
          </p:nvPr>
        </p:nvSpPr>
        <p:spPr/>
        <p:txBody>
          <a:bodyPr/>
          <a:lstStyle/>
          <a:p>
            <a:r>
              <a:rPr lang="en-US" dirty="0"/>
              <a:t>When an organization uses a </a:t>
            </a:r>
            <a:r>
              <a:rPr lang="en-US" b="1" dirty="0"/>
              <a:t>public cloud</a:t>
            </a:r>
            <a:r>
              <a:rPr lang="en-US" dirty="0"/>
              <a:t>:</a:t>
            </a:r>
          </a:p>
          <a:p>
            <a:r>
              <a:rPr lang="en-US" dirty="0"/>
              <a:t>Its resources (servers, storage, databases, etc.) are </a:t>
            </a:r>
            <a:r>
              <a:rPr lang="en-US" b="1" dirty="0"/>
              <a:t>exposed to the Internet</a:t>
            </a:r>
            <a:r>
              <a:rPr lang="en-US" dirty="0"/>
              <a:t>.</a:t>
            </a:r>
          </a:p>
          <a:p>
            <a:r>
              <a:rPr lang="en-US" dirty="0"/>
              <a:t>Unlike in a private data center, the company has </a:t>
            </a:r>
            <a:r>
              <a:rPr lang="en-US" b="1" dirty="0"/>
              <a:t>little or no ability to monitor network traffic</a:t>
            </a:r>
            <a:r>
              <a:rPr lang="en-US" dirty="0"/>
              <a:t> at the provider’s level.</a:t>
            </a:r>
          </a:p>
          <a:p>
            <a:r>
              <a:rPr lang="en-US" dirty="0"/>
              <a:t>They have </a:t>
            </a:r>
            <a:r>
              <a:rPr lang="en-US" b="1" dirty="0"/>
              <a:t>less visibility</a:t>
            </a:r>
            <a:r>
              <a:rPr lang="en-US" dirty="0"/>
              <a:t> into logs, forensics, or investigations.</a:t>
            </a:r>
          </a:p>
          <a:p>
            <a:r>
              <a:rPr lang="en-US" dirty="0"/>
              <a:t>So, access control becomes harder to enforce and audit.</a:t>
            </a:r>
          </a:p>
          <a:p>
            <a:endParaRPr lang="en-US" dirty="0"/>
          </a:p>
        </p:txBody>
      </p:sp>
    </p:spTree>
    <p:extLst>
      <p:ext uri="{BB962C8B-B14F-4D97-AF65-F5344CB8AC3E}">
        <p14:creationId xmlns:p14="http://schemas.microsoft.com/office/powerpoint/2010/main" val="26982887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72B9-BC07-2CE4-86C1-EFA412ACB69B}"/>
              </a:ext>
            </a:extLst>
          </p:cNvPr>
          <p:cNvSpPr>
            <a:spLocks noGrp="1"/>
          </p:cNvSpPr>
          <p:nvPr>
            <p:ph type="title"/>
          </p:nvPr>
        </p:nvSpPr>
        <p:spPr>
          <a:xfrm>
            <a:off x="406321" y="283598"/>
            <a:ext cx="8520600" cy="613200"/>
          </a:xfrm>
        </p:spPr>
        <p:txBody>
          <a:bodyPr>
            <a:normAutofit fontScale="90000"/>
          </a:bodyPr>
          <a:lstStyle/>
          <a:p>
            <a:r>
              <a:rPr lang="en-US" dirty="0"/>
              <a:t>IAM Challenges</a:t>
            </a:r>
          </a:p>
        </p:txBody>
      </p:sp>
      <p:sp>
        <p:nvSpPr>
          <p:cNvPr id="3" name="Text Placeholder 2">
            <a:extLst>
              <a:ext uri="{FF2B5EF4-FFF2-40B4-BE49-F238E27FC236}">
                <a16:creationId xmlns:a16="http://schemas.microsoft.com/office/drawing/2014/main" id="{509F81D6-66F5-5C63-2EFD-2230F9C0F745}"/>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307E3EF8-5726-F1D5-CC03-B675730F0483}"/>
              </a:ext>
            </a:extLst>
          </p:cNvPr>
          <p:cNvPicPr>
            <a:picLocks noChangeAspect="1"/>
          </p:cNvPicPr>
          <p:nvPr/>
        </p:nvPicPr>
        <p:blipFill>
          <a:blip r:embed="rId2"/>
          <a:stretch>
            <a:fillRect/>
          </a:stretch>
        </p:blipFill>
        <p:spPr>
          <a:xfrm>
            <a:off x="406321" y="1171600"/>
            <a:ext cx="7292972" cy="3109229"/>
          </a:xfrm>
          <a:prstGeom prst="rect">
            <a:avLst/>
          </a:prstGeom>
        </p:spPr>
      </p:pic>
    </p:spTree>
    <p:extLst>
      <p:ext uri="{BB962C8B-B14F-4D97-AF65-F5344CB8AC3E}">
        <p14:creationId xmlns:p14="http://schemas.microsoft.com/office/powerpoint/2010/main" val="14946218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701D-C2C0-EEBC-A012-B9B3BABAC5C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ED6B703-EFE4-7496-EF9C-B15DCD9196D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329D38F0-7F9D-B513-96AF-ECE182C7ED84}"/>
              </a:ext>
            </a:extLst>
          </p:cNvPr>
          <p:cNvPicPr>
            <a:picLocks noChangeAspect="1"/>
          </p:cNvPicPr>
          <p:nvPr/>
        </p:nvPicPr>
        <p:blipFill>
          <a:blip r:embed="rId2"/>
          <a:stretch>
            <a:fillRect/>
          </a:stretch>
        </p:blipFill>
        <p:spPr>
          <a:xfrm>
            <a:off x="387458" y="510361"/>
            <a:ext cx="8444842" cy="4122777"/>
          </a:xfrm>
          <a:prstGeom prst="rect">
            <a:avLst/>
          </a:prstGeom>
        </p:spPr>
      </p:pic>
    </p:spTree>
    <p:extLst>
      <p:ext uri="{BB962C8B-B14F-4D97-AF65-F5344CB8AC3E}">
        <p14:creationId xmlns:p14="http://schemas.microsoft.com/office/powerpoint/2010/main" val="24358001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F6EF-51CC-CA95-FB04-7D27BB2F2800}"/>
              </a:ext>
            </a:extLst>
          </p:cNvPr>
          <p:cNvSpPr>
            <a:spLocks noGrp="1"/>
          </p:cNvSpPr>
          <p:nvPr>
            <p:ph type="title"/>
          </p:nvPr>
        </p:nvSpPr>
        <p:spPr/>
        <p:txBody>
          <a:bodyPr>
            <a:noAutofit/>
          </a:bodyPr>
          <a:lstStyle/>
          <a:p>
            <a:r>
              <a:rPr lang="en-US" sz="1800" b="1" dirty="0"/>
              <a:t>IAM (Identity and Access Management) definitions</a:t>
            </a:r>
            <a:r>
              <a:rPr lang="en-US" sz="1800" dirty="0"/>
              <a:t> for key functions:</a:t>
            </a:r>
          </a:p>
        </p:txBody>
      </p:sp>
      <p:sp>
        <p:nvSpPr>
          <p:cNvPr id="3" name="Text Placeholder 2">
            <a:extLst>
              <a:ext uri="{FF2B5EF4-FFF2-40B4-BE49-F238E27FC236}">
                <a16:creationId xmlns:a16="http://schemas.microsoft.com/office/drawing/2014/main" id="{B93F8447-6F1C-AC14-11CC-243AF770B71C}"/>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49A2DF31-C182-CBFF-2E0C-043098D38B79}"/>
              </a:ext>
            </a:extLst>
          </p:cNvPr>
          <p:cNvPicPr>
            <a:picLocks noChangeAspect="1"/>
          </p:cNvPicPr>
          <p:nvPr/>
        </p:nvPicPr>
        <p:blipFill>
          <a:blip r:embed="rId2"/>
          <a:stretch>
            <a:fillRect/>
          </a:stretch>
        </p:blipFill>
        <p:spPr>
          <a:xfrm>
            <a:off x="311699" y="1171600"/>
            <a:ext cx="7437453" cy="3391194"/>
          </a:xfrm>
          <a:prstGeom prst="rect">
            <a:avLst/>
          </a:prstGeom>
        </p:spPr>
      </p:pic>
    </p:spTree>
    <p:extLst>
      <p:ext uri="{BB962C8B-B14F-4D97-AF65-F5344CB8AC3E}">
        <p14:creationId xmlns:p14="http://schemas.microsoft.com/office/powerpoint/2010/main" val="29694349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2C3AA-C317-930B-728D-52A7DB3B540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9F77A08-7FB0-B20E-D6A7-D1B8AE09CAEC}"/>
              </a:ext>
            </a:extLst>
          </p:cNvPr>
          <p:cNvSpPr>
            <a:spLocks noGrp="1"/>
          </p:cNvSpPr>
          <p:nvPr>
            <p:ph type="body" idx="1"/>
          </p:nvPr>
        </p:nvSpPr>
        <p:spPr/>
        <p:txBody>
          <a:bodyPr/>
          <a:lstStyle/>
          <a:p>
            <a:pPr algn="just">
              <a:lnSpc>
                <a:spcPct val="150000"/>
              </a:lnSpc>
            </a:pPr>
            <a:r>
              <a:rPr lang="en-US" b="1" dirty="0"/>
              <a:t>LDAP (Lightweight Directory Access Protocol)</a:t>
            </a:r>
            <a:r>
              <a:rPr lang="en-US" dirty="0"/>
              <a:t> is an open, vendor-neutral protocol used for accessing and maintaining distributed directory information services over an IP network. </a:t>
            </a:r>
          </a:p>
          <a:p>
            <a:pPr algn="just">
              <a:lnSpc>
                <a:spcPct val="150000"/>
              </a:lnSpc>
            </a:pPr>
            <a:r>
              <a:rPr lang="en-US" dirty="0"/>
              <a:t>Directory services provide a centralized way to store information about users, systems, networks, and applications in an organized, hierarchical manner.</a:t>
            </a:r>
          </a:p>
          <a:p>
            <a:pPr algn="just">
              <a:lnSpc>
                <a:spcPct val="150000"/>
              </a:lnSpc>
            </a:pPr>
            <a:r>
              <a:rPr lang="en-US" dirty="0"/>
              <a:t> LDAP is widely used for authentication and authorization, particularly in corporate environments.</a:t>
            </a:r>
          </a:p>
        </p:txBody>
      </p:sp>
    </p:spTree>
    <p:extLst>
      <p:ext uri="{BB962C8B-B14F-4D97-AF65-F5344CB8AC3E}">
        <p14:creationId xmlns:p14="http://schemas.microsoft.com/office/powerpoint/2010/main" val="21345735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82E23-2BE4-CE9B-FCE4-888F623DE817}"/>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7E5153B-EEE8-3326-3498-6CB8F86AE96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827D0345-A38B-632D-BB82-A5A95714D573}"/>
              </a:ext>
            </a:extLst>
          </p:cNvPr>
          <p:cNvPicPr>
            <a:picLocks noChangeAspect="1"/>
          </p:cNvPicPr>
          <p:nvPr/>
        </p:nvPicPr>
        <p:blipFill>
          <a:blip r:embed="rId2"/>
          <a:stretch>
            <a:fillRect/>
          </a:stretch>
        </p:blipFill>
        <p:spPr>
          <a:xfrm>
            <a:off x="377849" y="1171600"/>
            <a:ext cx="8454451" cy="2447254"/>
          </a:xfrm>
          <a:prstGeom prst="rect">
            <a:avLst/>
          </a:prstGeom>
        </p:spPr>
      </p:pic>
    </p:spTree>
    <p:extLst>
      <p:ext uri="{BB962C8B-B14F-4D97-AF65-F5344CB8AC3E}">
        <p14:creationId xmlns:p14="http://schemas.microsoft.com/office/powerpoint/2010/main" val="30817677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4EB4-1652-9E26-6B79-22990540F16E}"/>
              </a:ext>
            </a:extLst>
          </p:cNvPr>
          <p:cNvSpPr>
            <a:spLocks noGrp="1"/>
          </p:cNvSpPr>
          <p:nvPr>
            <p:ph type="title"/>
          </p:nvPr>
        </p:nvSpPr>
        <p:spPr/>
        <p:txBody>
          <a:bodyPr/>
          <a:lstStyle/>
          <a:p>
            <a:pPr algn="ctr"/>
            <a:r>
              <a:rPr lang="en-US" sz="1800" b="1" i="0" u="none" strike="noStrike" baseline="0" dirty="0">
                <a:latin typeface="ITCBaileySansCom-Bold"/>
              </a:rPr>
              <a:t>IAM Architecture and Practice</a:t>
            </a:r>
            <a:endParaRPr lang="en-US" dirty="0"/>
          </a:p>
        </p:txBody>
      </p:sp>
      <p:sp>
        <p:nvSpPr>
          <p:cNvPr id="3" name="Text Placeholder 2">
            <a:extLst>
              <a:ext uri="{FF2B5EF4-FFF2-40B4-BE49-F238E27FC236}">
                <a16:creationId xmlns:a16="http://schemas.microsoft.com/office/drawing/2014/main" id="{BAF038DC-724E-2E59-87D1-FDBC07BB58C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2D8B522-DD6D-7591-C48B-A145A90C3764}"/>
              </a:ext>
            </a:extLst>
          </p:cNvPr>
          <p:cNvPicPr>
            <a:picLocks noChangeAspect="1"/>
          </p:cNvPicPr>
          <p:nvPr/>
        </p:nvPicPr>
        <p:blipFill>
          <a:blip r:embed="rId2"/>
          <a:stretch>
            <a:fillRect/>
          </a:stretch>
        </p:blipFill>
        <p:spPr>
          <a:xfrm>
            <a:off x="612182" y="867906"/>
            <a:ext cx="8220117" cy="3860492"/>
          </a:xfrm>
          <a:prstGeom prst="rect">
            <a:avLst/>
          </a:prstGeom>
        </p:spPr>
      </p:pic>
    </p:spTree>
    <p:extLst>
      <p:ext uri="{BB962C8B-B14F-4D97-AF65-F5344CB8AC3E}">
        <p14:creationId xmlns:p14="http://schemas.microsoft.com/office/powerpoint/2010/main" val="10277005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953C-232C-4D19-5A74-6381CF72127F}"/>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3A147F2-BF7F-421A-3F09-A0FBF671D095}"/>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2DA54F54-B288-DC59-7D82-60B13958C8EE}"/>
              </a:ext>
            </a:extLst>
          </p:cNvPr>
          <p:cNvPicPr>
            <a:picLocks noChangeAspect="1"/>
          </p:cNvPicPr>
          <p:nvPr/>
        </p:nvPicPr>
        <p:blipFill>
          <a:blip r:embed="rId2"/>
          <a:stretch>
            <a:fillRect/>
          </a:stretch>
        </p:blipFill>
        <p:spPr>
          <a:xfrm>
            <a:off x="402956" y="277931"/>
            <a:ext cx="8028122" cy="4587638"/>
          </a:xfrm>
          <a:prstGeom prst="rect">
            <a:avLst/>
          </a:prstGeom>
        </p:spPr>
      </p:pic>
    </p:spTree>
    <p:extLst>
      <p:ext uri="{BB962C8B-B14F-4D97-AF65-F5344CB8AC3E}">
        <p14:creationId xmlns:p14="http://schemas.microsoft.com/office/powerpoint/2010/main" val="21151006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10C7-3905-5CEA-F70C-4C3A926185C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CEDCDB3-8936-137F-4131-3F87E18BB1CF}"/>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75E9FB4-E6B0-E9D8-95AD-2A53E818BD40}"/>
              </a:ext>
            </a:extLst>
          </p:cNvPr>
          <p:cNvPicPr>
            <a:picLocks noChangeAspect="1"/>
          </p:cNvPicPr>
          <p:nvPr/>
        </p:nvPicPr>
        <p:blipFill>
          <a:blip r:embed="rId2"/>
          <a:stretch>
            <a:fillRect/>
          </a:stretch>
        </p:blipFill>
        <p:spPr>
          <a:xfrm>
            <a:off x="736169" y="574701"/>
            <a:ext cx="6695267" cy="4229774"/>
          </a:xfrm>
          <a:prstGeom prst="rect">
            <a:avLst/>
          </a:prstGeom>
        </p:spPr>
      </p:pic>
    </p:spTree>
    <p:extLst>
      <p:ext uri="{BB962C8B-B14F-4D97-AF65-F5344CB8AC3E}">
        <p14:creationId xmlns:p14="http://schemas.microsoft.com/office/powerpoint/2010/main" val="26781581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E35B-F176-6BB7-BF61-0B1C4CFCC994}"/>
              </a:ext>
            </a:extLst>
          </p:cNvPr>
          <p:cNvSpPr>
            <a:spLocks noGrp="1"/>
          </p:cNvSpPr>
          <p:nvPr>
            <p:ph type="title"/>
          </p:nvPr>
        </p:nvSpPr>
        <p:spPr/>
        <p:txBody>
          <a:bodyPr>
            <a:noAutofit/>
          </a:bodyPr>
          <a:lstStyle/>
          <a:p>
            <a:r>
              <a:rPr lang="en-US" sz="2000" b="1" u="sng" dirty="0"/>
              <a:t>IAM processes support the following operational activities:</a:t>
            </a:r>
          </a:p>
        </p:txBody>
      </p:sp>
      <p:sp>
        <p:nvSpPr>
          <p:cNvPr id="3" name="Text Placeholder 2">
            <a:extLst>
              <a:ext uri="{FF2B5EF4-FFF2-40B4-BE49-F238E27FC236}">
                <a16:creationId xmlns:a16="http://schemas.microsoft.com/office/drawing/2014/main" id="{0619BC06-4A09-5D42-4146-06F0A9611F26}"/>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C372A672-8DFB-6316-040B-BE8DCE5A99CC}"/>
              </a:ext>
            </a:extLst>
          </p:cNvPr>
          <p:cNvPicPr>
            <a:picLocks noChangeAspect="1"/>
          </p:cNvPicPr>
          <p:nvPr/>
        </p:nvPicPr>
        <p:blipFill>
          <a:blip r:embed="rId2"/>
          <a:stretch>
            <a:fillRect/>
          </a:stretch>
        </p:blipFill>
        <p:spPr>
          <a:xfrm>
            <a:off x="311700" y="976466"/>
            <a:ext cx="8305358" cy="3787468"/>
          </a:xfrm>
          <a:prstGeom prst="rect">
            <a:avLst/>
          </a:prstGeom>
        </p:spPr>
      </p:pic>
    </p:spTree>
    <p:extLst>
      <p:ext uri="{BB962C8B-B14F-4D97-AF65-F5344CB8AC3E}">
        <p14:creationId xmlns:p14="http://schemas.microsoft.com/office/powerpoint/2010/main" val="3237801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40B8-66B4-9D78-ADD4-81B3C23EB1A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8597F38-9D07-C766-9A01-660E885C0061}"/>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6E220C0-C8D2-90F7-AEA4-4354FA3DC384}"/>
              </a:ext>
            </a:extLst>
          </p:cNvPr>
          <p:cNvPicPr>
            <a:picLocks noChangeAspect="1"/>
          </p:cNvPicPr>
          <p:nvPr/>
        </p:nvPicPr>
        <p:blipFill>
          <a:blip r:embed="rId2"/>
          <a:stretch>
            <a:fillRect/>
          </a:stretch>
        </p:blipFill>
        <p:spPr>
          <a:xfrm>
            <a:off x="311699" y="574700"/>
            <a:ext cx="8520599" cy="3994100"/>
          </a:xfrm>
          <a:prstGeom prst="rect">
            <a:avLst/>
          </a:prstGeom>
        </p:spPr>
      </p:pic>
    </p:spTree>
    <p:extLst>
      <p:ext uri="{BB962C8B-B14F-4D97-AF65-F5344CB8AC3E}">
        <p14:creationId xmlns:p14="http://schemas.microsoft.com/office/powerpoint/2010/main" val="198660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F681-FAAF-30D8-4EE4-5B6E54192DB1}"/>
              </a:ext>
            </a:extLst>
          </p:cNvPr>
          <p:cNvSpPr>
            <a:spLocks noGrp="1"/>
          </p:cNvSpPr>
          <p:nvPr>
            <p:ph type="title"/>
          </p:nvPr>
        </p:nvSpPr>
        <p:spPr/>
        <p:txBody>
          <a:bodyPr>
            <a:normAutofit fontScale="90000"/>
          </a:bodyPr>
          <a:lstStyle/>
          <a:p>
            <a:r>
              <a:rPr lang="en-US" b="1" dirty="0"/>
              <a:t>Example Problem: Reused (Reassigned) IP Addresses</a:t>
            </a:r>
            <a:br>
              <a:rPr lang="en-US" b="1" dirty="0"/>
            </a:br>
            <a:endParaRPr lang="en-US" dirty="0"/>
          </a:p>
        </p:txBody>
      </p:sp>
      <p:sp>
        <p:nvSpPr>
          <p:cNvPr id="3" name="Text Placeholder 2">
            <a:extLst>
              <a:ext uri="{FF2B5EF4-FFF2-40B4-BE49-F238E27FC236}">
                <a16:creationId xmlns:a16="http://schemas.microsoft.com/office/drawing/2014/main" id="{F03C055E-503F-2B2F-CB7D-0EFFF762DDBB}"/>
              </a:ext>
            </a:extLst>
          </p:cNvPr>
          <p:cNvSpPr>
            <a:spLocks noGrp="1"/>
          </p:cNvSpPr>
          <p:nvPr>
            <p:ph type="body" idx="1"/>
          </p:nvPr>
        </p:nvSpPr>
        <p:spPr/>
        <p:txBody>
          <a:bodyPr/>
          <a:lstStyle/>
          <a:p>
            <a:r>
              <a:rPr lang="en-US" b="1" dirty="0"/>
              <a:t>IP addresses</a:t>
            </a:r>
            <a:r>
              <a:rPr lang="en-US" dirty="0"/>
              <a:t> are limited and expensive resources.</a:t>
            </a:r>
          </a:p>
          <a:p>
            <a:r>
              <a:rPr lang="en-US" dirty="0"/>
              <a:t>Cloud providers (like AWS, Azure, GCP) </a:t>
            </a:r>
            <a:r>
              <a:rPr lang="en-US" b="1" dirty="0"/>
              <a:t>recycle IP addresses</a:t>
            </a:r>
            <a:r>
              <a:rPr lang="en-US" dirty="0"/>
              <a:t>: when one customer releases an IP, it’s quickly reassigned to another customer.</a:t>
            </a:r>
          </a:p>
          <a:p>
            <a:r>
              <a:rPr lang="en-US" dirty="0"/>
              <a:t>This practice makes sense for providers but creates </a:t>
            </a:r>
            <a:r>
              <a:rPr lang="en-US" b="1" dirty="0"/>
              <a:t>security risks</a:t>
            </a:r>
            <a:r>
              <a:rPr lang="en-US" dirty="0"/>
              <a:t> for customers.</a:t>
            </a:r>
          </a:p>
          <a:p>
            <a:endParaRPr lang="en-US" dirty="0"/>
          </a:p>
        </p:txBody>
      </p:sp>
    </p:spTree>
    <p:extLst>
      <p:ext uri="{BB962C8B-B14F-4D97-AF65-F5344CB8AC3E}">
        <p14:creationId xmlns:p14="http://schemas.microsoft.com/office/powerpoint/2010/main" val="27292531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EF2A1-4279-B3F9-6D45-D6FEE2616F6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A5E8B25-F633-81A2-726D-65B2C8103E4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C524259B-625E-959C-8432-FC7BF3E08716}"/>
              </a:ext>
            </a:extLst>
          </p:cNvPr>
          <p:cNvPicPr>
            <a:picLocks noChangeAspect="1"/>
          </p:cNvPicPr>
          <p:nvPr/>
        </p:nvPicPr>
        <p:blipFill>
          <a:blip r:embed="rId2"/>
          <a:stretch>
            <a:fillRect/>
          </a:stretch>
        </p:blipFill>
        <p:spPr>
          <a:xfrm>
            <a:off x="311701" y="990462"/>
            <a:ext cx="8088380" cy="3578337"/>
          </a:xfrm>
          <a:prstGeom prst="rect">
            <a:avLst/>
          </a:prstGeom>
        </p:spPr>
      </p:pic>
    </p:spTree>
    <p:extLst>
      <p:ext uri="{BB962C8B-B14F-4D97-AF65-F5344CB8AC3E}">
        <p14:creationId xmlns:p14="http://schemas.microsoft.com/office/powerpoint/2010/main" val="21974718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561B-A2F9-993E-DD7F-EB2E4F353EBA}"/>
              </a:ext>
            </a:extLst>
          </p:cNvPr>
          <p:cNvSpPr>
            <a:spLocks noGrp="1"/>
          </p:cNvSpPr>
          <p:nvPr>
            <p:ph type="title"/>
          </p:nvPr>
        </p:nvSpPr>
        <p:spPr/>
        <p:txBody>
          <a:bodyPr>
            <a:normAutofit/>
          </a:bodyPr>
          <a:lstStyle/>
          <a:p>
            <a:r>
              <a:rPr lang="en-US" sz="2800" b="1" i="1" u="none" strike="noStrike" baseline="0" dirty="0">
                <a:latin typeface="ITCBaileySansCom-BookItalic"/>
              </a:rPr>
              <a:t>Identity life cycle</a:t>
            </a:r>
            <a:endParaRPr lang="en-US" sz="4000" b="1" dirty="0"/>
          </a:p>
        </p:txBody>
      </p:sp>
      <p:sp>
        <p:nvSpPr>
          <p:cNvPr id="3" name="Text Placeholder 2">
            <a:extLst>
              <a:ext uri="{FF2B5EF4-FFF2-40B4-BE49-F238E27FC236}">
                <a16:creationId xmlns:a16="http://schemas.microsoft.com/office/drawing/2014/main" id="{6F7A5D7D-55D5-3554-AFE3-D277D4D31EEA}"/>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2FAC197-E6AB-5431-2A8E-A39B59A937E4}"/>
              </a:ext>
            </a:extLst>
          </p:cNvPr>
          <p:cNvPicPr>
            <a:picLocks noChangeAspect="1"/>
          </p:cNvPicPr>
          <p:nvPr/>
        </p:nvPicPr>
        <p:blipFill>
          <a:blip r:embed="rId2"/>
          <a:stretch>
            <a:fillRect/>
          </a:stretch>
        </p:blipFill>
        <p:spPr>
          <a:xfrm>
            <a:off x="1100380" y="1335378"/>
            <a:ext cx="5904853" cy="3089388"/>
          </a:xfrm>
          <a:prstGeom prst="rect">
            <a:avLst/>
          </a:prstGeom>
        </p:spPr>
      </p:pic>
    </p:spTree>
    <p:extLst>
      <p:ext uri="{BB962C8B-B14F-4D97-AF65-F5344CB8AC3E}">
        <p14:creationId xmlns:p14="http://schemas.microsoft.com/office/powerpoint/2010/main" val="42440500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9668-87B1-E66C-9221-5E674401725C}"/>
              </a:ext>
            </a:extLst>
          </p:cNvPr>
          <p:cNvSpPr>
            <a:spLocks noGrp="1"/>
          </p:cNvSpPr>
          <p:nvPr>
            <p:ph type="title"/>
          </p:nvPr>
        </p:nvSpPr>
        <p:spPr/>
        <p:txBody>
          <a:bodyPr/>
          <a:lstStyle/>
          <a:p>
            <a:r>
              <a:rPr lang="en-US" sz="1800" b="1" i="0" u="none" strike="noStrike" baseline="0" dirty="0">
                <a:latin typeface="ITCBaileySansCom-Bold"/>
              </a:rPr>
              <a:t>Getting Ready for the Cloud</a:t>
            </a:r>
            <a:endParaRPr lang="en-US" dirty="0"/>
          </a:p>
        </p:txBody>
      </p:sp>
      <p:sp>
        <p:nvSpPr>
          <p:cNvPr id="3" name="Text Placeholder 2">
            <a:extLst>
              <a:ext uri="{FF2B5EF4-FFF2-40B4-BE49-F238E27FC236}">
                <a16:creationId xmlns:a16="http://schemas.microsoft.com/office/drawing/2014/main" id="{9EDF4BF3-F844-6C43-0DEB-6B992B9246F1}"/>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488CAC6E-ED42-E77A-71A4-25450027F235}"/>
              </a:ext>
            </a:extLst>
          </p:cNvPr>
          <p:cNvPicPr>
            <a:picLocks noChangeAspect="1"/>
          </p:cNvPicPr>
          <p:nvPr/>
        </p:nvPicPr>
        <p:blipFill>
          <a:blip r:embed="rId2"/>
          <a:stretch>
            <a:fillRect/>
          </a:stretch>
        </p:blipFill>
        <p:spPr>
          <a:xfrm>
            <a:off x="311700" y="905010"/>
            <a:ext cx="7607934" cy="3596952"/>
          </a:xfrm>
          <a:prstGeom prst="rect">
            <a:avLst/>
          </a:prstGeom>
        </p:spPr>
      </p:pic>
    </p:spTree>
    <p:extLst>
      <p:ext uri="{BB962C8B-B14F-4D97-AF65-F5344CB8AC3E}">
        <p14:creationId xmlns:p14="http://schemas.microsoft.com/office/powerpoint/2010/main" val="38483923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F8CA-CA03-C939-1CFD-2F4E2A5BF57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3FF6080-4743-580C-80A0-E3B56350167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4A911D2F-CFAC-029F-35F0-56EB8378C5E6}"/>
              </a:ext>
            </a:extLst>
          </p:cNvPr>
          <p:cNvPicPr>
            <a:picLocks noChangeAspect="1"/>
          </p:cNvPicPr>
          <p:nvPr/>
        </p:nvPicPr>
        <p:blipFill>
          <a:blip r:embed="rId2"/>
          <a:stretch>
            <a:fillRect/>
          </a:stretch>
        </p:blipFill>
        <p:spPr>
          <a:xfrm>
            <a:off x="311700" y="506551"/>
            <a:ext cx="8103880" cy="4130398"/>
          </a:xfrm>
          <a:prstGeom prst="rect">
            <a:avLst/>
          </a:prstGeom>
        </p:spPr>
      </p:pic>
    </p:spTree>
    <p:extLst>
      <p:ext uri="{BB962C8B-B14F-4D97-AF65-F5344CB8AC3E}">
        <p14:creationId xmlns:p14="http://schemas.microsoft.com/office/powerpoint/2010/main" val="14667570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61BF-D43A-4570-0C04-9354909B840F}"/>
              </a:ext>
            </a:extLst>
          </p:cNvPr>
          <p:cNvSpPr>
            <a:spLocks noGrp="1"/>
          </p:cNvSpPr>
          <p:nvPr>
            <p:ph type="title"/>
          </p:nvPr>
        </p:nvSpPr>
        <p:spPr/>
        <p:txBody>
          <a:bodyPr/>
          <a:lstStyle/>
          <a:p>
            <a:r>
              <a:rPr lang="en-US" sz="1800" b="1" i="0" u="none" strike="noStrike" baseline="0" dirty="0">
                <a:latin typeface="ITCBaileySansCom-Bold"/>
              </a:rPr>
              <a:t>Relevant IAM Standards and Protocols for Cloud Services</a:t>
            </a:r>
            <a:endParaRPr lang="en-US" dirty="0"/>
          </a:p>
        </p:txBody>
      </p:sp>
      <p:sp>
        <p:nvSpPr>
          <p:cNvPr id="3" name="Text Placeholder 2">
            <a:extLst>
              <a:ext uri="{FF2B5EF4-FFF2-40B4-BE49-F238E27FC236}">
                <a16:creationId xmlns:a16="http://schemas.microsoft.com/office/drawing/2014/main" id="{4483FE66-4870-B36E-EF3B-BE2FA3F7D43D}"/>
              </a:ext>
            </a:extLst>
          </p:cNvPr>
          <p:cNvSpPr>
            <a:spLocks noGrp="1"/>
          </p:cNvSpPr>
          <p:nvPr>
            <p:ph type="body" idx="1"/>
          </p:nvPr>
        </p:nvSpPr>
        <p:spPr/>
        <p:txBody>
          <a:bodyPr/>
          <a:lstStyle/>
          <a:p>
            <a:pPr>
              <a:lnSpc>
                <a:spcPct val="250000"/>
              </a:lnSpc>
            </a:pPr>
            <a:r>
              <a:rPr lang="en-US" sz="1800" b="1" i="0" u="none" strike="noStrike" baseline="0" dirty="0">
                <a:latin typeface="ITCBaileySansCom-Bold"/>
              </a:rPr>
              <a:t>IAM Standards and Specifications for Organizations</a:t>
            </a:r>
          </a:p>
          <a:p>
            <a:pPr lvl="1">
              <a:lnSpc>
                <a:spcPct val="250000"/>
              </a:lnSpc>
            </a:pPr>
            <a:r>
              <a:rPr lang="en-US" b="1" i="0" u="none" strike="noStrike" baseline="0" dirty="0">
                <a:latin typeface="ITCBaileySansCom-Bold"/>
              </a:rPr>
              <a:t>Security Assertion Markup Language (SAML)</a:t>
            </a:r>
            <a:endParaRPr lang="en-US" b="1" dirty="0">
              <a:latin typeface="ITCBaileySansCom-Bold"/>
            </a:endParaRPr>
          </a:p>
          <a:p>
            <a:pPr lvl="1">
              <a:lnSpc>
                <a:spcPct val="250000"/>
              </a:lnSpc>
            </a:pPr>
            <a:r>
              <a:rPr lang="en-US" b="1" i="0" u="none" strike="noStrike" baseline="0" dirty="0">
                <a:latin typeface="ITCBaileySansCom-Bold"/>
              </a:rPr>
              <a:t>Service Provisioning Markup Language (SPML)</a:t>
            </a:r>
          </a:p>
          <a:p>
            <a:pPr lvl="1">
              <a:lnSpc>
                <a:spcPct val="250000"/>
              </a:lnSpc>
            </a:pPr>
            <a:r>
              <a:rPr lang="en-US" b="1" i="0" u="none" strike="noStrike" baseline="0" dirty="0" err="1">
                <a:latin typeface="ITCBaileySansCom-Bold"/>
              </a:rPr>
              <a:t>eXensible</a:t>
            </a:r>
            <a:r>
              <a:rPr lang="en-US" b="1" i="0" u="none" strike="noStrike" baseline="0" dirty="0">
                <a:latin typeface="ITCBaileySansCom-Bold"/>
              </a:rPr>
              <a:t> Access Control Markup Language (XACML)</a:t>
            </a:r>
            <a:endParaRPr lang="en-US" b="1" dirty="0">
              <a:latin typeface="ITCBaileySansCom-Bold"/>
            </a:endParaRPr>
          </a:p>
          <a:p>
            <a:pPr lvl="1">
              <a:lnSpc>
                <a:spcPct val="250000"/>
              </a:lnSpc>
            </a:pPr>
            <a:r>
              <a:rPr lang="en-US" b="1" i="0" u="none" strike="noStrike" baseline="0" dirty="0">
                <a:latin typeface="ITCBaileySansCom-Bold"/>
              </a:rPr>
              <a:t>Open Authentication (OAuth)</a:t>
            </a:r>
            <a:endParaRPr lang="en-US" dirty="0"/>
          </a:p>
        </p:txBody>
      </p:sp>
    </p:spTree>
    <p:extLst>
      <p:ext uri="{BB962C8B-B14F-4D97-AF65-F5344CB8AC3E}">
        <p14:creationId xmlns:p14="http://schemas.microsoft.com/office/powerpoint/2010/main" val="21194108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3943-3410-2B2C-1114-CD3914A36A85}"/>
              </a:ext>
            </a:extLst>
          </p:cNvPr>
          <p:cNvSpPr>
            <a:spLocks noGrp="1"/>
          </p:cNvSpPr>
          <p:nvPr>
            <p:ph type="title"/>
          </p:nvPr>
        </p:nvSpPr>
        <p:spPr/>
        <p:txBody>
          <a:bodyPr/>
          <a:lstStyle/>
          <a:p>
            <a:r>
              <a:rPr lang="en-US" sz="1800" dirty="0">
                <a:latin typeface="MeridienLTStd-Roman"/>
              </a:rPr>
              <a:t>F</a:t>
            </a:r>
            <a:r>
              <a:rPr lang="en-US" sz="1800" b="0" i="0" u="none" strike="noStrike" baseline="0" dirty="0">
                <a:latin typeface="MeridienLTStd-Roman"/>
              </a:rPr>
              <a:t>our major challenges in user and access management faced by cloud users:</a:t>
            </a:r>
            <a:endParaRPr lang="en-US" dirty="0"/>
          </a:p>
        </p:txBody>
      </p:sp>
      <p:sp>
        <p:nvSpPr>
          <p:cNvPr id="3" name="Text Placeholder 2">
            <a:extLst>
              <a:ext uri="{FF2B5EF4-FFF2-40B4-BE49-F238E27FC236}">
                <a16:creationId xmlns:a16="http://schemas.microsoft.com/office/drawing/2014/main" id="{EA7D0DF9-53F9-EF20-2978-7B257C75BD74}"/>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14BB585-B424-4DEF-F4A2-7C67C7E3CC51}"/>
              </a:ext>
            </a:extLst>
          </p:cNvPr>
          <p:cNvPicPr>
            <a:picLocks noChangeAspect="1"/>
          </p:cNvPicPr>
          <p:nvPr/>
        </p:nvPicPr>
        <p:blipFill>
          <a:blip r:embed="rId2"/>
          <a:stretch>
            <a:fillRect/>
          </a:stretch>
        </p:blipFill>
        <p:spPr>
          <a:xfrm>
            <a:off x="311700" y="1171600"/>
            <a:ext cx="8313107" cy="3144677"/>
          </a:xfrm>
          <a:prstGeom prst="rect">
            <a:avLst/>
          </a:prstGeom>
        </p:spPr>
      </p:pic>
    </p:spTree>
    <p:extLst>
      <p:ext uri="{BB962C8B-B14F-4D97-AF65-F5344CB8AC3E}">
        <p14:creationId xmlns:p14="http://schemas.microsoft.com/office/powerpoint/2010/main" val="19940405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97356-5C73-4D23-95D0-6A650B6540CD}"/>
              </a:ext>
            </a:extLst>
          </p:cNvPr>
          <p:cNvSpPr>
            <a:spLocks noGrp="1"/>
          </p:cNvSpPr>
          <p:nvPr>
            <p:ph type="title"/>
          </p:nvPr>
        </p:nvSpPr>
        <p:spPr/>
        <p:txBody>
          <a:bodyPr>
            <a:normAutofit fontScale="90000"/>
          </a:bodyPr>
          <a:lstStyle/>
          <a:p>
            <a:r>
              <a:rPr lang="en-US" b="1" i="0" u="none" strike="noStrike" baseline="0" dirty="0">
                <a:latin typeface="ITCBaileySansCom-Bold"/>
              </a:rPr>
              <a:t>Security Assertion Markup Language (SAML)</a:t>
            </a:r>
            <a:br>
              <a:rPr lang="en-US" b="1" dirty="0">
                <a:latin typeface="ITCBaileySansCom-Bold"/>
              </a:rPr>
            </a:br>
            <a:endParaRPr lang="en-US" dirty="0"/>
          </a:p>
        </p:txBody>
      </p:sp>
      <p:sp>
        <p:nvSpPr>
          <p:cNvPr id="3" name="Text Placeholder 2">
            <a:extLst>
              <a:ext uri="{FF2B5EF4-FFF2-40B4-BE49-F238E27FC236}">
                <a16:creationId xmlns:a16="http://schemas.microsoft.com/office/drawing/2014/main" id="{C81AE553-F676-B5E7-CA13-C54A39CEC408}"/>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6AD4FA08-6E7D-B132-0514-C7D7A061A9F9}"/>
              </a:ext>
            </a:extLst>
          </p:cNvPr>
          <p:cNvPicPr>
            <a:picLocks noChangeAspect="1"/>
          </p:cNvPicPr>
          <p:nvPr/>
        </p:nvPicPr>
        <p:blipFill>
          <a:blip r:embed="rId2"/>
          <a:stretch>
            <a:fillRect/>
          </a:stretch>
        </p:blipFill>
        <p:spPr>
          <a:xfrm>
            <a:off x="311700" y="1062565"/>
            <a:ext cx="8367351" cy="4000847"/>
          </a:xfrm>
          <a:prstGeom prst="rect">
            <a:avLst/>
          </a:prstGeom>
        </p:spPr>
      </p:pic>
    </p:spTree>
    <p:extLst>
      <p:ext uri="{BB962C8B-B14F-4D97-AF65-F5344CB8AC3E}">
        <p14:creationId xmlns:p14="http://schemas.microsoft.com/office/powerpoint/2010/main" val="1776979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DC13-FF09-6DE0-8DF4-595EC806CE1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479AB2E-6C8B-BF27-CFE0-95A6828DD226}"/>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8CA5E1DC-DFE0-03E4-DE01-8DCA4B818A33}"/>
              </a:ext>
            </a:extLst>
          </p:cNvPr>
          <p:cNvPicPr>
            <a:picLocks noChangeAspect="1"/>
          </p:cNvPicPr>
          <p:nvPr/>
        </p:nvPicPr>
        <p:blipFill>
          <a:blip r:embed="rId2"/>
          <a:stretch>
            <a:fillRect/>
          </a:stretch>
        </p:blipFill>
        <p:spPr>
          <a:xfrm>
            <a:off x="311699" y="1638560"/>
            <a:ext cx="7910151" cy="1709074"/>
          </a:xfrm>
          <a:prstGeom prst="rect">
            <a:avLst/>
          </a:prstGeom>
        </p:spPr>
      </p:pic>
    </p:spTree>
    <p:extLst>
      <p:ext uri="{BB962C8B-B14F-4D97-AF65-F5344CB8AC3E}">
        <p14:creationId xmlns:p14="http://schemas.microsoft.com/office/powerpoint/2010/main" val="39302685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537F-CEB2-30D7-1E98-A540CAE9EEF4}"/>
              </a:ext>
            </a:extLst>
          </p:cNvPr>
          <p:cNvSpPr>
            <a:spLocks noGrp="1"/>
          </p:cNvSpPr>
          <p:nvPr>
            <p:ph type="title"/>
          </p:nvPr>
        </p:nvSpPr>
        <p:spPr/>
        <p:txBody>
          <a:bodyPr>
            <a:normAutofit fontScale="90000"/>
          </a:bodyPr>
          <a:lstStyle/>
          <a:p>
            <a:r>
              <a:rPr lang="en-US" dirty="0"/>
              <a:t>SSO transaction steps using SAML</a:t>
            </a:r>
          </a:p>
        </p:txBody>
      </p:sp>
      <p:sp>
        <p:nvSpPr>
          <p:cNvPr id="3" name="Text Placeholder 2">
            <a:extLst>
              <a:ext uri="{FF2B5EF4-FFF2-40B4-BE49-F238E27FC236}">
                <a16:creationId xmlns:a16="http://schemas.microsoft.com/office/drawing/2014/main" id="{81102CB1-4CC6-5643-AE6D-A73DF09ECBC1}"/>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D8581CA-1BAD-EDA9-265B-D131883CDA57}"/>
              </a:ext>
            </a:extLst>
          </p:cNvPr>
          <p:cNvPicPr>
            <a:picLocks noChangeAspect="1"/>
          </p:cNvPicPr>
          <p:nvPr/>
        </p:nvPicPr>
        <p:blipFill>
          <a:blip r:embed="rId2"/>
          <a:stretch>
            <a:fillRect/>
          </a:stretch>
        </p:blipFill>
        <p:spPr>
          <a:xfrm>
            <a:off x="945397" y="1171600"/>
            <a:ext cx="5982346" cy="3812146"/>
          </a:xfrm>
          <a:prstGeom prst="rect">
            <a:avLst/>
          </a:prstGeom>
        </p:spPr>
      </p:pic>
    </p:spTree>
    <p:extLst>
      <p:ext uri="{BB962C8B-B14F-4D97-AF65-F5344CB8AC3E}">
        <p14:creationId xmlns:p14="http://schemas.microsoft.com/office/powerpoint/2010/main" val="12056787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E29E1-1DBB-2CD7-1127-03336EAE94B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D334773-FA1A-3E4E-E912-509AEC26C3E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AA9ED374-A474-8716-E647-F785408030AC}"/>
              </a:ext>
            </a:extLst>
          </p:cNvPr>
          <p:cNvPicPr>
            <a:picLocks noChangeAspect="1"/>
          </p:cNvPicPr>
          <p:nvPr/>
        </p:nvPicPr>
        <p:blipFill>
          <a:blip r:embed="rId2"/>
          <a:stretch>
            <a:fillRect/>
          </a:stretch>
        </p:blipFill>
        <p:spPr>
          <a:xfrm>
            <a:off x="311700" y="430905"/>
            <a:ext cx="8390598" cy="4267570"/>
          </a:xfrm>
          <a:prstGeom prst="rect">
            <a:avLst/>
          </a:prstGeom>
        </p:spPr>
      </p:pic>
    </p:spTree>
    <p:extLst>
      <p:ext uri="{BB962C8B-B14F-4D97-AF65-F5344CB8AC3E}">
        <p14:creationId xmlns:p14="http://schemas.microsoft.com/office/powerpoint/2010/main" val="1751513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Mitigating IP Address Reassignment Risks</a:t>
            </a:r>
            <a:endParaRPr dirty="0"/>
          </a:p>
        </p:txBody>
      </p:sp>
      <p:sp>
        <p:nvSpPr>
          <p:cNvPr id="109" name="Google Shape;109;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ct val="73333"/>
              <a:buFont typeface="Arial"/>
              <a:buNone/>
            </a:pPr>
            <a:r>
              <a:rPr lang="en" sz="1500" b="1" dirty="0">
                <a:solidFill>
                  <a:srgbClr val="FF0000"/>
                </a:solidFill>
                <a:latin typeface="Arial"/>
                <a:ea typeface="Arial"/>
                <a:cs typeface="Arial"/>
                <a:sym typeface="Arial"/>
              </a:rPr>
              <a:t>Risks of Non-Aged IP Addresses</a:t>
            </a:r>
            <a:r>
              <a:rPr lang="en" sz="1500" dirty="0">
                <a:latin typeface="Arial"/>
                <a:ea typeface="Arial"/>
                <a:cs typeface="Arial"/>
                <a:sym typeface="Arial"/>
              </a:rPr>
              <a:t>:</a:t>
            </a:r>
            <a:endParaRPr sz="1500" dirty="0">
              <a:latin typeface="Arial"/>
              <a:ea typeface="Arial"/>
              <a:cs typeface="Arial"/>
              <a:sym typeface="Arial"/>
            </a:endParaRPr>
          </a:p>
          <a:p>
            <a:pPr marL="457200" lvl="0" indent="-316706" algn="l" rtl="0">
              <a:spcBef>
                <a:spcPts val="1200"/>
              </a:spcBef>
              <a:spcAft>
                <a:spcPts val="0"/>
              </a:spcAft>
              <a:buSzPct val="100000"/>
              <a:buFont typeface="Arial"/>
              <a:buChar char="●"/>
            </a:pPr>
            <a:r>
              <a:rPr lang="en" sz="1500" b="1" dirty="0">
                <a:latin typeface="Arial"/>
                <a:ea typeface="Arial"/>
                <a:cs typeface="Arial"/>
                <a:sym typeface="Arial"/>
              </a:rPr>
              <a:t>Persistence in Caches</a:t>
            </a:r>
            <a:r>
              <a:rPr lang="en" sz="1500" dirty="0">
                <a:latin typeface="Arial"/>
                <a:ea typeface="Arial"/>
                <a:cs typeface="Arial"/>
                <a:sym typeface="Arial"/>
              </a:rPr>
              <a:t>: Old IPs may remain in </a:t>
            </a:r>
            <a:r>
              <a:rPr lang="en" sz="1500" b="1" dirty="0">
                <a:solidFill>
                  <a:srgbClr val="0070C0"/>
                </a:solidFill>
                <a:latin typeface="Arial"/>
                <a:ea typeface="Arial"/>
                <a:cs typeface="Arial"/>
                <a:sym typeface="Arial"/>
              </a:rPr>
              <a:t>DNS/ARP caches</a:t>
            </a:r>
            <a:r>
              <a:rPr lang="en" sz="1500" dirty="0">
                <a:latin typeface="Arial"/>
                <a:ea typeface="Arial"/>
                <a:cs typeface="Arial"/>
                <a:sym typeface="Arial"/>
              </a:rPr>
              <a:t>, leading to unauthorized access.</a:t>
            </a:r>
            <a:endParaRPr sz="1500" dirty="0">
              <a:latin typeface="Arial"/>
              <a:ea typeface="Arial"/>
              <a:cs typeface="Arial"/>
              <a:sym typeface="Arial"/>
            </a:endParaRPr>
          </a:p>
          <a:p>
            <a:pPr marL="457200" lvl="0" indent="-316706" algn="l" rtl="0">
              <a:spcBef>
                <a:spcPts val="0"/>
              </a:spcBef>
              <a:spcAft>
                <a:spcPts val="0"/>
              </a:spcAft>
              <a:buSzPct val="100000"/>
              <a:buFont typeface="Arial"/>
              <a:buChar char="●"/>
            </a:pPr>
            <a:r>
              <a:rPr lang="en" sz="1500" b="1" dirty="0">
                <a:latin typeface="Arial"/>
                <a:ea typeface="Arial"/>
                <a:cs typeface="Arial"/>
                <a:sym typeface="Arial"/>
              </a:rPr>
              <a:t>Lag Time Issues</a:t>
            </a:r>
            <a:r>
              <a:rPr lang="en" sz="1500" dirty="0">
                <a:latin typeface="Arial"/>
                <a:ea typeface="Arial"/>
                <a:cs typeface="Arial"/>
                <a:sym typeface="Arial"/>
              </a:rPr>
              <a:t>: </a:t>
            </a:r>
            <a:r>
              <a:rPr lang="en" sz="1500" b="1" dirty="0">
                <a:solidFill>
                  <a:srgbClr val="0070C0"/>
                </a:solidFill>
                <a:latin typeface="Arial"/>
                <a:ea typeface="Arial"/>
                <a:cs typeface="Arial"/>
                <a:sym typeface="Arial"/>
              </a:rPr>
              <a:t>Delays in updating caches can result in access to outdated IPs.</a:t>
            </a:r>
            <a:endParaRPr sz="1500" b="1" dirty="0">
              <a:solidFill>
                <a:srgbClr val="0070C0"/>
              </a:solidFill>
              <a:latin typeface="Arial"/>
              <a:ea typeface="Arial"/>
              <a:cs typeface="Arial"/>
              <a:sym typeface="Arial"/>
            </a:endParaRPr>
          </a:p>
          <a:p>
            <a:pPr marL="0" lvl="0" indent="0" algn="l" rtl="0">
              <a:spcBef>
                <a:spcPts val="1200"/>
              </a:spcBef>
              <a:spcAft>
                <a:spcPts val="0"/>
              </a:spcAft>
              <a:buClr>
                <a:schemeClr val="dk1"/>
              </a:buClr>
              <a:buSzPct val="73333"/>
              <a:buFont typeface="Arial"/>
              <a:buNone/>
            </a:pPr>
            <a:r>
              <a:rPr lang="en" sz="1500" b="1" dirty="0">
                <a:solidFill>
                  <a:srgbClr val="00B050"/>
                </a:solidFill>
                <a:latin typeface="Arial"/>
                <a:ea typeface="Arial"/>
                <a:cs typeface="Arial"/>
                <a:sym typeface="Arial"/>
              </a:rPr>
              <a:t>AWS Elastic IP Solution</a:t>
            </a:r>
            <a:r>
              <a:rPr lang="en" sz="1500" dirty="0">
                <a:solidFill>
                  <a:srgbClr val="00B050"/>
                </a:solidFill>
                <a:latin typeface="Arial"/>
                <a:ea typeface="Arial"/>
                <a:cs typeface="Arial"/>
                <a:sym typeface="Arial"/>
              </a:rPr>
              <a:t>:</a:t>
            </a:r>
            <a:endParaRPr sz="1500" dirty="0">
              <a:solidFill>
                <a:srgbClr val="00B050"/>
              </a:solidFill>
              <a:latin typeface="Arial"/>
              <a:ea typeface="Arial"/>
              <a:cs typeface="Arial"/>
              <a:sym typeface="Arial"/>
            </a:endParaRPr>
          </a:p>
          <a:p>
            <a:pPr marL="457200" lvl="0" indent="-316706" algn="l" rtl="0">
              <a:spcBef>
                <a:spcPts val="1200"/>
              </a:spcBef>
              <a:spcAft>
                <a:spcPts val="0"/>
              </a:spcAft>
              <a:buSzPct val="100000"/>
              <a:buFont typeface="Arial"/>
              <a:buChar char="●"/>
            </a:pPr>
            <a:r>
              <a:rPr lang="en" sz="1500" b="1" dirty="0">
                <a:latin typeface="Arial"/>
                <a:ea typeface="Arial"/>
                <a:cs typeface="Arial"/>
                <a:sym typeface="Arial"/>
              </a:rPr>
              <a:t>Customer Control</a:t>
            </a:r>
            <a:r>
              <a:rPr lang="en" sz="1500" dirty="0">
                <a:latin typeface="Arial"/>
                <a:ea typeface="Arial"/>
                <a:cs typeface="Arial"/>
                <a:sym typeface="Arial"/>
              </a:rPr>
              <a:t>: AWS introduced Elastic IPs, allowing customers to manage IP assignments.</a:t>
            </a:r>
            <a:endParaRPr sz="1500" dirty="0">
              <a:latin typeface="Arial"/>
              <a:ea typeface="Arial"/>
              <a:cs typeface="Arial"/>
              <a:sym typeface="Arial"/>
            </a:endParaRPr>
          </a:p>
          <a:p>
            <a:pPr marL="0" lvl="0" indent="0" algn="l" rtl="0">
              <a:spcBef>
                <a:spcPts val="1200"/>
              </a:spcBef>
              <a:spcAft>
                <a:spcPts val="0"/>
              </a:spcAft>
              <a:buClr>
                <a:schemeClr val="dk1"/>
              </a:buClr>
              <a:buSzPct val="73333"/>
              <a:buFont typeface="Arial"/>
              <a:buNone/>
            </a:pPr>
            <a:r>
              <a:rPr lang="en" sz="1500" b="1" dirty="0">
                <a:latin typeface="Arial"/>
                <a:ea typeface="Arial"/>
                <a:cs typeface="Arial"/>
                <a:sym typeface="Arial"/>
              </a:rPr>
              <a:t>Best Practices</a:t>
            </a:r>
            <a:r>
              <a:rPr lang="en" sz="1500" dirty="0">
                <a:latin typeface="Arial"/>
                <a:ea typeface="Arial"/>
                <a:cs typeface="Arial"/>
                <a:sym typeface="Arial"/>
              </a:rPr>
              <a:t>:</a:t>
            </a:r>
            <a:endParaRPr sz="1500" dirty="0">
              <a:latin typeface="Arial"/>
              <a:ea typeface="Arial"/>
              <a:cs typeface="Arial"/>
              <a:sym typeface="Arial"/>
            </a:endParaRPr>
          </a:p>
          <a:p>
            <a:pPr marL="457200" lvl="0" indent="-316706" algn="l" rtl="0">
              <a:spcBef>
                <a:spcPts val="1200"/>
              </a:spcBef>
              <a:spcAft>
                <a:spcPts val="0"/>
              </a:spcAft>
              <a:buSzPct val="100000"/>
              <a:buFont typeface="Arial"/>
              <a:buChar char="●"/>
            </a:pPr>
            <a:r>
              <a:rPr lang="en" sz="1500" b="1" dirty="0">
                <a:latin typeface="Arial"/>
                <a:ea typeface="Arial"/>
                <a:cs typeface="Arial"/>
                <a:sym typeface="Arial"/>
              </a:rPr>
              <a:t>Monitoring</a:t>
            </a:r>
            <a:r>
              <a:rPr lang="en" sz="1500" dirty="0">
                <a:latin typeface="Arial"/>
                <a:ea typeface="Arial"/>
                <a:cs typeface="Arial"/>
                <a:sym typeface="Arial"/>
              </a:rPr>
              <a:t>: </a:t>
            </a:r>
            <a:r>
              <a:rPr lang="en" sz="1500" dirty="0">
                <a:solidFill>
                  <a:srgbClr val="FF0000"/>
                </a:solidFill>
                <a:latin typeface="Arial"/>
                <a:ea typeface="Arial"/>
                <a:cs typeface="Arial"/>
                <a:sym typeface="Arial"/>
              </a:rPr>
              <a:t>Use tools to track DNS/ARP updates</a:t>
            </a:r>
            <a:r>
              <a:rPr lang="en" sz="1500" dirty="0">
                <a:latin typeface="Arial"/>
                <a:ea typeface="Arial"/>
                <a:cs typeface="Arial"/>
                <a:sym typeface="Arial"/>
              </a:rPr>
              <a:t>.</a:t>
            </a:r>
            <a:endParaRPr sz="1500" dirty="0">
              <a:latin typeface="Arial"/>
              <a:ea typeface="Arial"/>
              <a:cs typeface="Arial"/>
              <a:sym typeface="Arial"/>
            </a:endParaRPr>
          </a:p>
          <a:p>
            <a:pPr marL="457200" lvl="0" indent="-316706" algn="l" rtl="0">
              <a:spcBef>
                <a:spcPts val="0"/>
              </a:spcBef>
              <a:spcAft>
                <a:spcPts val="0"/>
              </a:spcAft>
              <a:buSzPct val="100000"/>
              <a:buFont typeface="Arial"/>
              <a:buChar char="●"/>
            </a:pPr>
            <a:r>
              <a:rPr lang="en" sz="1500" b="1" dirty="0">
                <a:latin typeface="Arial"/>
                <a:ea typeface="Arial"/>
                <a:cs typeface="Arial"/>
                <a:sym typeface="Arial"/>
              </a:rPr>
              <a:t>Proactive Security</a:t>
            </a:r>
            <a:r>
              <a:rPr lang="en" sz="1500" dirty="0">
                <a:latin typeface="Arial"/>
                <a:ea typeface="Arial"/>
                <a:cs typeface="Arial"/>
                <a:sym typeface="Arial"/>
              </a:rPr>
              <a:t>: </a:t>
            </a:r>
            <a:r>
              <a:rPr lang="en" sz="1500" dirty="0">
                <a:solidFill>
                  <a:srgbClr val="FF0000"/>
                </a:solidFill>
                <a:latin typeface="Arial"/>
                <a:ea typeface="Arial"/>
                <a:cs typeface="Arial"/>
                <a:sym typeface="Arial"/>
              </a:rPr>
              <a:t>Clear caches regularly and push for robust IP aging policies.</a:t>
            </a:r>
            <a:endParaRPr sz="1500" dirty="0">
              <a:solidFill>
                <a:srgbClr val="FF0000"/>
              </a:solidFill>
              <a:latin typeface="Arial"/>
              <a:ea typeface="Arial"/>
              <a:cs typeface="Arial"/>
              <a:sym typeface="Arial"/>
            </a:endParaRPr>
          </a:p>
          <a:p>
            <a:pPr marL="0" lvl="0" indent="0" algn="l" rtl="0">
              <a:spcBef>
                <a:spcPts val="1200"/>
              </a:spcBef>
              <a:spcAft>
                <a:spcPts val="1200"/>
              </a:spcAft>
              <a:buNone/>
            </a:pPr>
            <a:endParaRPr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ED24-6688-FA3A-16B8-995380A8DBC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4A24DB1-652C-0EA1-D094-B526BD0D1696}"/>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EF45C79-C8C5-B845-41D5-7278B1F979B5}"/>
              </a:ext>
            </a:extLst>
          </p:cNvPr>
          <p:cNvPicPr>
            <a:picLocks noChangeAspect="1"/>
          </p:cNvPicPr>
          <p:nvPr/>
        </p:nvPicPr>
        <p:blipFill>
          <a:blip r:embed="rId2"/>
          <a:stretch>
            <a:fillRect/>
          </a:stretch>
        </p:blipFill>
        <p:spPr>
          <a:xfrm>
            <a:off x="311700" y="449396"/>
            <a:ext cx="8520600" cy="4244708"/>
          </a:xfrm>
          <a:prstGeom prst="rect">
            <a:avLst/>
          </a:prstGeom>
        </p:spPr>
      </p:pic>
    </p:spTree>
    <p:extLst>
      <p:ext uri="{BB962C8B-B14F-4D97-AF65-F5344CB8AC3E}">
        <p14:creationId xmlns:p14="http://schemas.microsoft.com/office/powerpoint/2010/main" val="146924330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7A85-4ADD-CF77-B065-107808F428C2}"/>
              </a:ext>
            </a:extLst>
          </p:cNvPr>
          <p:cNvSpPr>
            <a:spLocks noGrp="1"/>
          </p:cNvSpPr>
          <p:nvPr>
            <p:ph type="title"/>
          </p:nvPr>
        </p:nvSpPr>
        <p:spPr>
          <a:xfrm>
            <a:off x="311700" y="445025"/>
            <a:ext cx="8520600" cy="329890"/>
          </a:xfrm>
        </p:spPr>
        <p:txBody>
          <a:bodyPr>
            <a:normAutofit fontScale="90000"/>
          </a:bodyPr>
          <a:lstStyle/>
          <a:p>
            <a:r>
              <a:rPr lang="en-US" dirty="0"/>
              <a:t>SPML </a:t>
            </a:r>
            <a:r>
              <a:rPr lang="en-US" sz="1800" b="1" i="0" u="none" strike="noStrike" baseline="0" dirty="0">
                <a:latin typeface="ITCBaileySansCom-Bold"/>
              </a:rPr>
              <a:t>Service Provisioning Markup Language</a:t>
            </a:r>
            <a:endParaRPr lang="en-US" dirty="0"/>
          </a:p>
        </p:txBody>
      </p:sp>
      <p:sp>
        <p:nvSpPr>
          <p:cNvPr id="3" name="Text Placeholder 2">
            <a:extLst>
              <a:ext uri="{FF2B5EF4-FFF2-40B4-BE49-F238E27FC236}">
                <a16:creationId xmlns:a16="http://schemas.microsoft.com/office/drawing/2014/main" id="{E9894C38-331A-FD7A-47D7-8A0DC207FF6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B2B35F9-9559-9425-A140-D5F0BE925703}"/>
              </a:ext>
            </a:extLst>
          </p:cNvPr>
          <p:cNvPicPr>
            <a:picLocks noChangeAspect="1"/>
          </p:cNvPicPr>
          <p:nvPr/>
        </p:nvPicPr>
        <p:blipFill>
          <a:blip r:embed="rId2"/>
          <a:stretch>
            <a:fillRect/>
          </a:stretch>
        </p:blipFill>
        <p:spPr>
          <a:xfrm>
            <a:off x="460219" y="1030638"/>
            <a:ext cx="7947612" cy="3667838"/>
          </a:xfrm>
          <a:prstGeom prst="rect">
            <a:avLst/>
          </a:prstGeom>
        </p:spPr>
      </p:pic>
    </p:spTree>
    <p:extLst>
      <p:ext uri="{BB962C8B-B14F-4D97-AF65-F5344CB8AC3E}">
        <p14:creationId xmlns:p14="http://schemas.microsoft.com/office/powerpoint/2010/main" val="6702226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602A1-ED80-8D72-6075-BEE28CD1283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61EA3A0-3BDB-620A-AEFC-732F825EEABF}"/>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CFEA0ACB-A5EB-6396-038F-368F259BB350}"/>
              </a:ext>
            </a:extLst>
          </p:cNvPr>
          <p:cNvPicPr>
            <a:picLocks noChangeAspect="1"/>
          </p:cNvPicPr>
          <p:nvPr/>
        </p:nvPicPr>
        <p:blipFill>
          <a:blip r:embed="rId2"/>
          <a:stretch>
            <a:fillRect/>
          </a:stretch>
        </p:blipFill>
        <p:spPr>
          <a:xfrm>
            <a:off x="232474" y="1058225"/>
            <a:ext cx="7927383" cy="2804259"/>
          </a:xfrm>
          <a:prstGeom prst="rect">
            <a:avLst/>
          </a:prstGeom>
        </p:spPr>
      </p:pic>
    </p:spTree>
    <p:extLst>
      <p:ext uri="{BB962C8B-B14F-4D97-AF65-F5344CB8AC3E}">
        <p14:creationId xmlns:p14="http://schemas.microsoft.com/office/powerpoint/2010/main" val="7588362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3A78-E2E7-5198-8C2A-91CA5C266EF4}"/>
              </a:ext>
            </a:extLst>
          </p:cNvPr>
          <p:cNvSpPr>
            <a:spLocks noGrp="1"/>
          </p:cNvSpPr>
          <p:nvPr>
            <p:ph type="title"/>
          </p:nvPr>
        </p:nvSpPr>
        <p:spPr>
          <a:xfrm>
            <a:off x="311700" y="445025"/>
            <a:ext cx="8520600" cy="468995"/>
          </a:xfrm>
        </p:spPr>
        <p:txBody>
          <a:bodyPr>
            <a:normAutofit fontScale="90000"/>
          </a:bodyPr>
          <a:lstStyle/>
          <a:p>
            <a:r>
              <a:rPr lang="en-US" dirty="0"/>
              <a:t>SPML USE CASE</a:t>
            </a:r>
          </a:p>
        </p:txBody>
      </p:sp>
      <p:sp>
        <p:nvSpPr>
          <p:cNvPr id="3" name="Text Placeholder 2">
            <a:extLst>
              <a:ext uri="{FF2B5EF4-FFF2-40B4-BE49-F238E27FC236}">
                <a16:creationId xmlns:a16="http://schemas.microsoft.com/office/drawing/2014/main" id="{1D25F473-471E-669B-198C-4D3BF33FF53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234B6F80-7B62-8A56-4914-8032FACC86BD}"/>
              </a:ext>
            </a:extLst>
          </p:cNvPr>
          <p:cNvPicPr>
            <a:picLocks noChangeAspect="1"/>
          </p:cNvPicPr>
          <p:nvPr/>
        </p:nvPicPr>
        <p:blipFill>
          <a:blip r:embed="rId2"/>
          <a:stretch>
            <a:fillRect/>
          </a:stretch>
        </p:blipFill>
        <p:spPr>
          <a:xfrm>
            <a:off x="495946" y="1058225"/>
            <a:ext cx="7439186" cy="3654780"/>
          </a:xfrm>
          <a:prstGeom prst="rect">
            <a:avLst/>
          </a:prstGeom>
        </p:spPr>
      </p:pic>
    </p:spTree>
    <p:extLst>
      <p:ext uri="{BB962C8B-B14F-4D97-AF65-F5344CB8AC3E}">
        <p14:creationId xmlns:p14="http://schemas.microsoft.com/office/powerpoint/2010/main" val="38122863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21BF92-998A-4583-96EF-83935456503D}"/>
              </a:ext>
            </a:extLst>
          </p:cNvPr>
          <p:cNvSpPr>
            <a:spLocks noGrp="1"/>
          </p:cNvSpPr>
          <p:nvPr>
            <p:ph type="body" idx="1"/>
          </p:nvPr>
        </p:nvSpPr>
        <p:spPr>
          <a:xfrm>
            <a:off x="311700" y="271220"/>
            <a:ext cx="8520600" cy="4297580"/>
          </a:xfrm>
        </p:spPr>
        <p:txBody>
          <a:bodyPr/>
          <a:lstStyle/>
          <a:p>
            <a:r>
              <a:rPr lang="en-US" b="1" dirty="0"/>
              <a:t>HR System of Record</a:t>
            </a:r>
            <a:r>
              <a:rPr lang="en-US" dirty="0"/>
              <a:t>:</a:t>
            </a:r>
          </a:p>
          <a:p>
            <a:pPr lvl="1">
              <a:buFont typeface="Arial" panose="020B0604020202020204" pitchFamily="34" charset="0"/>
              <a:buChar char="•"/>
            </a:pPr>
            <a:r>
              <a:rPr lang="en-US" sz="1800" dirty="0"/>
              <a:t>Acts as the </a:t>
            </a:r>
            <a:r>
              <a:rPr lang="en-US" sz="1800" b="1" dirty="0"/>
              <a:t>requesting authority</a:t>
            </a:r>
            <a:r>
              <a:rPr lang="en-US" sz="1800" dirty="0"/>
              <a:t>.</a:t>
            </a:r>
          </a:p>
          <a:p>
            <a:pPr lvl="1">
              <a:buFont typeface="Arial" panose="020B0604020202020204" pitchFamily="34" charset="0"/>
              <a:buChar char="•"/>
            </a:pPr>
            <a:r>
              <a:rPr lang="en-US" sz="1800" dirty="0"/>
              <a:t>It is an SPML web services client that initiates the provisioning request for a user account (e.g., a new employee or an update to an existing user’s account).</a:t>
            </a:r>
          </a:p>
          <a:p>
            <a:endParaRPr lang="en-US" dirty="0"/>
          </a:p>
        </p:txBody>
      </p:sp>
      <p:pic>
        <p:nvPicPr>
          <p:cNvPr id="5" name="Picture 4">
            <a:extLst>
              <a:ext uri="{FF2B5EF4-FFF2-40B4-BE49-F238E27FC236}">
                <a16:creationId xmlns:a16="http://schemas.microsoft.com/office/drawing/2014/main" id="{55F9065B-BCF7-0D04-B03A-8B2B17DE14DB}"/>
              </a:ext>
            </a:extLst>
          </p:cNvPr>
          <p:cNvPicPr>
            <a:picLocks noChangeAspect="1"/>
          </p:cNvPicPr>
          <p:nvPr/>
        </p:nvPicPr>
        <p:blipFill>
          <a:blip r:embed="rId2"/>
          <a:stretch>
            <a:fillRect/>
          </a:stretch>
        </p:blipFill>
        <p:spPr>
          <a:xfrm>
            <a:off x="648209" y="2296081"/>
            <a:ext cx="8015343" cy="1996950"/>
          </a:xfrm>
          <a:prstGeom prst="rect">
            <a:avLst/>
          </a:prstGeom>
        </p:spPr>
      </p:pic>
    </p:spTree>
    <p:extLst>
      <p:ext uri="{BB962C8B-B14F-4D97-AF65-F5344CB8AC3E}">
        <p14:creationId xmlns:p14="http://schemas.microsoft.com/office/powerpoint/2010/main" val="371976414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BF57-2981-467A-8DF4-94C90FA8667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8372796-0697-9E25-648E-AB5B78C4B073}"/>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9FF106E-E215-B4FB-84EB-D4EFC50CCEE5}"/>
              </a:ext>
            </a:extLst>
          </p:cNvPr>
          <p:cNvPicPr>
            <a:picLocks noChangeAspect="1"/>
          </p:cNvPicPr>
          <p:nvPr/>
        </p:nvPicPr>
        <p:blipFill>
          <a:blip r:embed="rId2"/>
          <a:stretch>
            <a:fillRect/>
          </a:stretch>
        </p:blipFill>
        <p:spPr>
          <a:xfrm>
            <a:off x="519193" y="1264806"/>
            <a:ext cx="8121112" cy="3051472"/>
          </a:xfrm>
          <a:prstGeom prst="rect">
            <a:avLst/>
          </a:prstGeom>
        </p:spPr>
      </p:pic>
    </p:spTree>
    <p:extLst>
      <p:ext uri="{BB962C8B-B14F-4D97-AF65-F5344CB8AC3E}">
        <p14:creationId xmlns:p14="http://schemas.microsoft.com/office/powerpoint/2010/main" val="7965016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A1EF-5131-E919-C84B-262F40B17D89}"/>
              </a:ext>
            </a:extLst>
          </p:cNvPr>
          <p:cNvSpPr>
            <a:spLocks noGrp="1"/>
          </p:cNvSpPr>
          <p:nvPr>
            <p:ph type="title"/>
          </p:nvPr>
        </p:nvSpPr>
        <p:spPr/>
        <p:txBody>
          <a:bodyPr>
            <a:normAutofit fontScale="90000"/>
          </a:bodyPr>
          <a:lstStyle/>
          <a:p>
            <a:r>
              <a:rPr lang="en-US" dirty="0"/>
              <a:t>XAML-</a:t>
            </a:r>
            <a:r>
              <a:rPr lang="en-US" dirty="0" err="1"/>
              <a:t>eXtensible</a:t>
            </a:r>
            <a:r>
              <a:rPr lang="en-US" dirty="0"/>
              <a:t> Access Control Markup Language</a:t>
            </a:r>
          </a:p>
        </p:txBody>
      </p:sp>
      <p:sp>
        <p:nvSpPr>
          <p:cNvPr id="3" name="Text Placeholder 2">
            <a:extLst>
              <a:ext uri="{FF2B5EF4-FFF2-40B4-BE49-F238E27FC236}">
                <a16:creationId xmlns:a16="http://schemas.microsoft.com/office/drawing/2014/main" id="{3C3A1CCF-D852-7829-3B3B-1A07D77F2E3C}"/>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909F4558-DB22-34B8-8815-2AF562D66954}"/>
              </a:ext>
            </a:extLst>
          </p:cNvPr>
          <p:cNvPicPr>
            <a:picLocks noChangeAspect="1"/>
          </p:cNvPicPr>
          <p:nvPr/>
        </p:nvPicPr>
        <p:blipFill>
          <a:blip r:embed="rId2"/>
          <a:stretch>
            <a:fillRect/>
          </a:stretch>
        </p:blipFill>
        <p:spPr>
          <a:xfrm>
            <a:off x="523798" y="985584"/>
            <a:ext cx="8031266" cy="3962743"/>
          </a:xfrm>
          <a:prstGeom prst="rect">
            <a:avLst/>
          </a:prstGeom>
        </p:spPr>
      </p:pic>
    </p:spTree>
    <p:extLst>
      <p:ext uri="{BB962C8B-B14F-4D97-AF65-F5344CB8AC3E}">
        <p14:creationId xmlns:p14="http://schemas.microsoft.com/office/powerpoint/2010/main" val="5932414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2906-C2B7-27EB-EB30-77898A08818C}"/>
              </a:ext>
            </a:extLst>
          </p:cNvPr>
          <p:cNvSpPr>
            <a:spLocks noGrp="1"/>
          </p:cNvSpPr>
          <p:nvPr>
            <p:ph type="title"/>
          </p:nvPr>
        </p:nvSpPr>
        <p:spPr/>
        <p:txBody>
          <a:bodyPr/>
          <a:lstStyle/>
          <a:p>
            <a:r>
              <a:rPr lang="en-US" sz="1800" b="1" i="0" u="none" strike="noStrike" baseline="0" dirty="0" err="1">
                <a:latin typeface="ITCBaileySansCom-Bold"/>
              </a:rPr>
              <a:t>eXensible</a:t>
            </a:r>
            <a:r>
              <a:rPr lang="en-US" sz="1800" b="1" i="0" u="none" strike="noStrike" baseline="0" dirty="0">
                <a:latin typeface="ITCBaileySansCom-Bold"/>
              </a:rPr>
              <a:t> Access Control Markup Language (XACML)</a:t>
            </a:r>
            <a:endParaRPr lang="en-US" dirty="0"/>
          </a:p>
        </p:txBody>
      </p:sp>
      <p:sp>
        <p:nvSpPr>
          <p:cNvPr id="3" name="Text Placeholder 2">
            <a:extLst>
              <a:ext uri="{FF2B5EF4-FFF2-40B4-BE49-F238E27FC236}">
                <a16:creationId xmlns:a16="http://schemas.microsoft.com/office/drawing/2014/main" id="{1F13071A-FDDD-133D-044D-2EBC5531FCDF}"/>
              </a:ext>
            </a:extLst>
          </p:cNvPr>
          <p:cNvSpPr>
            <a:spLocks noGrp="1"/>
          </p:cNvSpPr>
          <p:nvPr>
            <p:ph type="body" idx="1"/>
          </p:nvPr>
        </p:nvSpPr>
        <p:spPr/>
        <p:txBody>
          <a:bodyPr/>
          <a:lstStyle/>
          <a:p>
            <a:pPr algn="l"/>
            <a:r>
              <a:rPr lang="en-US" sz="1800" b="0" i="0" u="none" strike="noStrike" baseline="0" dirty="0">
                <a:latin typeface="MeridienLTStd-Roman"/>
              </a:rPr>
              <a:t>XACML is an OASIS-ratified, general-purpose, XML-based access control language for policy management and access decisions.</a:t>
            </a:r>
          </a:p>
          <a:p>
            <a:pPr algn="l"/>
            <a:endParaRPr lang="en-US" sz="1800" b="0" i="0" u="none" strike="noStrike" baseline="0" dirty="0">
              <a:latin typeface="MeridienLTStd-Roman"/>
            </a:endParaRPr>
          </a:p>
          <a:p>
            <a:pPr algn="l"/>
            <a:r>
              <a:rPr lang="en-US" sz="1800" b="0" i="0" u="none" strike="noStrike" baseline="0" dirty="0">
                <a:latin typeface="MeridienLTStd-Roman"/>
              </a:rPr>
              <a:t> It provides an XML schema for a general policy language which is used to protect any kind of resource and make access decisions over these resources.</a:t>
            </a:r>
          </a:p>
          <a:p>
            <a:pPr algn="l"/>
            <a:endParaRPr lang="en-US" sz="1800" b="0" i="0" u="none" strike="noStrike" baseline="0" dirty="0">
              <a:latin typeface="MeridienLTStd-Roman"/>
            </a:endParaRPr>
          </a:p>
          <a:p>
            <a:pPr algn="l"/>
            <a:r>
              <a:rPr lang="en-US" sz="1800" b="0" i="0" u="none" strike="noStrike" baseline="0" dirty="0">
                <a:latin typeface="MeridienLTStd-Roman"/>
              </a:rPr>
              <a:t>The XACML standard not only gives the model of the policy language, but also proposes a processing environment model to manage the policies and to conclude the access decisions.</a:t>
            </a:r>
            <a:endParaRPr lang="en-US" dirty="0"/>
          </a:p>
        </p:txBody>
      </p:sp>
    </p:spTree>
    <p:extLst>
      <p:ext uri="{BB962C8B-B14F-4D97-AF65-F5344CB8AC3E}">
        <p14:creationId xmlns:p14="http://schemas.microsoft.com/office/powerpoint/2010/main" val="7084493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D99F-356D-AAC7-C844-9088084A1005}"/>
              </a:ext>
            </a:extLst>
          </p:cNvPr>
          <p:cNvSpPr>
            <a:spLocks noGrp="1"/>
          </p:cNvSpPr>
          <p:nvPr>
            <p:ph type="title"/>
          </p:nvPr>
        </p:nvSpPr>
        <p:spPr>
          <a:xfrm>
            <a:off x="311700" y="282293"/>
            <a:ext cx="8520600" cy="167158"/>
          </a:xfrm>
        </p:spPr>
        <p:txBody>
          <a:bodyPr>
            <a:normAutofit fontScale="90000"/>
          </a:bodyPr>
          <a:lstStyle/>
          <a:p>
            <a:r>
              <a:rPr lang="en-US" dirty="0"/>
              <a:t>XACML</a:t>
            </a:r>
          </a:p>
        </p:txBody>
      </p:sp>
      <p:sp>
        <p:nvSpPr>
          <p:cNvPr id="3" name="Text Placeholder 2">
            <a:extLst>
              <a:ext uri="{FF2B5EF4-FFF2-40B4-BE49-F238E27FC236}">
                <a16:creationId xmlns:a16="http://schemas.microsoft.com/office/drawing/2014/main" id="{ADE5AF35-19D5-FB47-E247-943F0E33E8F3}"/>
              </a:ext>
            </a:extLst>
          </p:cNvPr>
          <p:cNvSpPr>
            <a:spLocks noGrp="1"/>
          </p:cNvSpPr>
          <p:nvPr>
            <p:ph type="body" idx="1"/>
          </p:nvPr>
        </p:nvSpPr>
        <p:spPr>
          <a:xfrm>
            <a:off x="311700" y="867905"/>
            <a:ext cx="8520600" cy="3700895"/>
          </a:xfrm>
        </p:spPr>
        <p:txBody>
          <a:bodyPr>
            <a:normAutofit lnSpcReduction="10000"/>
          </a:bodyPr>
          <a:lstStyle/>
          <a:p>
            <a:pPr algn="just"/>
            <a:r>
              <a:rPr lang="en-US" sz="1800" b="0" i="0" u="none" strike="noStrike" baseline="0" dirty="0">
                <a:latin typeface="MeridienLTStd-Roman"/>
              </a:rPr>
              <a:t>The XACML context also specifies the </a:t>
            </a:r>
            <a:r>
              <a:rPr lang="en-US" sz="1800" b="1" i="0" u="none" strike="noStrike" baseline="0" dirty="0">
                <a:solidFill>
                  <a:srgbClr val="FF0000"/>
                </a:solidFill>
                <a:latin typeface="MeridienLTStd-Roman"/>
              </a:rPr>
              <a:t>request/response protocol </a:t>
            </a:r>
            <a:r>
              <a:rPr lang="en-US" sz="1800" b="0" i="0" u="none" strike="noStrike" baseline="0" dirty="0">
                <a:latin typeface="MeridienLTStd-Roman"/>
              </a:rPr>
              <a:t>that the application environment can use to </a:t>
            </a:r>
            <a:r>
              <a:rPr lang="en-US" sz="1800" b="0" i="0" u="none" strike="noStrike" baseline="0" dirty="0">
                <a:solidFill>
                  <a:srgbClr val="FF0000"/>
                </a:solidFill>
                <a:latin typeface="MeridienLTStd-Roman"/>
              </a:rPr>
              <a:t>communicate with the decision point. </a:t>
            </a:r>
          </a:p>
          <a:p>
            <a:pPr algn="just"/>
            <a:r>
              <a:rPr lang="en-US" sz="1800" b="0" i="0" u="none" strike="noStrike" baseline="0" dirty="0">
                <a:latin typeface="MeridienLTStd-Roman"/>
              </a:rPr>
              <a:t>The response to an access request is also specified using XML.</a:t>
            </a:r>
          </a:p>
          <a:p>
            <a:pPr algn="just"/>
            <a:r>
              <a:rPr lang="en-US" sz="1800" b="0" i="0" u="none" strike="noStrike" baseline="0" dirty="0">
                <a:latin typeface="MeridienLTStd-Roman"/>
              </a:rPr>
              <a:t>In a centrally </a:t>
            </a:r>
            <a:r>
              <a:rPr lang="en-US" sz="1800" b="0" i="0" u="none" strike="noStrike" baseline="0" dirty="0">
                <a:solidFill>
                  <a:srgbClr val="FF0000"/>
                </a:solidFill>
                <a:latin typeface="MeridienLTStd-Roman"/>
              </a:rPr>
              <a:t>managed IAM architecture</a:t>
            </a:r>
            <a:r>
              <a:rPr lang="en-US" sz="1800" b="0" i="0" u="none" strike="noStrike" baseline="0" dirty="0">
                <a:latin typeface="MeridienLTStd-Roman"/>
              </a:rPr>
              <a:t>, application-specific authorization models  (silos) make it difficult to state the </a:t>
            </a:r>
            <a:r>
              <a:rPr lang="en-US" sz="1800" b="0" i="0" u="none" strike="noStrike" baseline="0" dirty="0">
                <a:solidFill>
                  <a:srgbClr val="FF0000"/>
                </a:solidFill>
                <a:latin typeface="MeridienLTStd-Roman"/>
              </a:rPr>
              <a:t>access rights of individual users </a:t>
            </a:r>
            <a:r>
              <a:rPr lang="en-US" sz="1800" b="0" i="0" u="none" strike="noStrike" baseline="0" dirty="0">
                <a:latin typeface="MeridienLTStd-Roman"/>
              </a:rPr>
              <a:t>across all applications. </a:t>
            </a:r>
          </a:p>
          <a:p>
            <a:pPr algn="just"/>
            <a:r>
              <a:rPr lang="en-US" sz="1800" b="0" i="0" u="none" strike="noStrike" baseline="0" dirty="0" err="1">
                <a:latin typeface="MeridienLTStd-Roman"/>
              </a:rPr>
              <a:t>Hence,</a:t>
            </a:r>
            <a:r>
              <a:rPr lang="en-US" sz="1800" b="0" i="0" u="none" strike="noStrike" baseline="0" dirty="0" err="1">
                <a:solidFill>
                  <a:srgbClr val="FF0000"/>
                </a:solidFill>
                <a:latin typeface="MeridienLTStd-Roman"/>
              </a:rPr>
              <a:t>the</a:t>
            </a:r>
            <a:r>
              <a:rPr lang="en-US" sz="1800" b="0" i="0" u="none" strike="noStrike" baseline="0" dirty="0">
                <a:solidFill>
                  <a:srgbClr val="FF0000"/>
                </a:solidFill>
                <a:latin typeface="MeridienLTStd-Roman"/>
              </a:rPr>
              <a:t> goal of XACML is to provide a standardized language, a method of access control, and policy enforcement across all applications that implement a common authorization standard.</a:t>
            </a:r>
          </a:p>
          <a:p>
            <a:pPr algn="just"/>
            <a:r>
              <a:rPr lang="en-US" sz="1800" b="0" i="0" u="none" strike="noStrike" baseline="0" dirty="0">
                <a:latin typeface="MeridienLTStd-Roman"/>
              </a:rPr>
              <a:t> These authorization decisions are based on various authorization policies and rules centered on the user role and job function. In short, XACML allows for unified authorization policies.</a:t>
            </a:r>
            <a:endParaRPr lang="en-US" dirty="0">
              <a:latin typeface="MeridienLTStd-Roman"/>
            </a:endParaRPr>
          </a:p>
        </p:txBody>
      </p:sp>
      <p:sp>
        <p:nvSpPr>
          <p:cNvPr id="5" name="TextBox 4">
            <a:extLst>
              <a:ext uri="{FF2B5EF4-FFF2-40B4-BE49-F238E27FC236}">
                <a16:creationId xmlns:a16="http://schemas.microsoft.com/office/drawing/2014/main" id="{4A6FAC4E-9FC0-6E6E-8956-D3CEE99B3C6B}"/>
              </a:ext>
            </a:extLst>
          </p:cNvPr>
          <p:cNvSpPr txBox="1"/>
          <p:nvPr/>
        </p:nvSpPr>
        <p:spPr>
          <a:xfrm>
            <a:off x="1914039" y="420811"/>
            <a:ext cx="5571641" cy="307777"/>
          </a:xfrm>
          <a:prstGeom prst="rect">
            <a:avLst/>
          </a:prstGeom>
          <a:noFill/>
        </p:spPr>
        <p:txBody>
          <a:bodyPr wrap="square">
            <a:spAutoFit/>
          </a:bodyPr>
          <a:lstStyle/>
          <a:p>
            <a:r>
              <a:rPr lang="en-US" b="1" dirty="0"/>
              <a:t>XACML-</a:t>
            </a:r>
            <a:r>
              <a:rPr lang="en-US" b="1" dirty="0" err="1"/>
              <a:t>eXtensible</a:t>
            </a:r>
            <a:r>
              <a:rPr lang="en-US" b="1" dirty="0"/>
              <a:t> Access Control Markup Language</a:t>
            </a:r>
          </a:p>
        </p:txBody>
      </p:sp>
    </p:spTree>
    <p:extLst>
      <p:ext uri="{BB962C8B-B14F-4D97-AF65-F5344CB8AC3E}">
        <p14:creationId xmlns:p14="http://schemas.microsoft.com/office/powerpoint/2010/main" val="6505560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E6194-4A9B-238F-4A7E-FCA5C37AB34A}"/>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FEF27E3-C2DC-DB9D-9CE5-AD23315FF715}"/>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44A94885-5020-6638-E43A-F9FF3681F17D}"/>
              </a:ext>
            </a:extLst>
          </p:cNvPr>
          <p:cNvPicPr>
            <a:picLocks noChangeAspect="1"/>
          </p:cNvPicPr>
          <p:nvPr/>
        </p:nvPicPr>
        <p:blipFill>
          <a:blip r:embed="rId2"/>
          <a:stretch>
            <a:fillRect/>
          </a:stretch>
        </p:blipFill>
        <p:spPr>
          <a:xfrm>
            <a:off x="1344650" y="239828"/>
            <a:ext cx="6454699" cy="4663844"/>
          </a:xfrm>
          <a:prstGeom prst="rect">
            <a:avLst/>
          </a:prstGeom>
        </p:spPr>
      </p:pic>
    </p:spTree>
    <p:extLst>
      <p:ext uri="{BB962C8B-B14F-4D97-AF65-F5344CB8AC3E}">
        <p14:creationId xmlns:p14="http://schemas.microsoft.com/office/powerpoint/2010/main" val="103351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66" name="Google Shape;66;p1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7" name="Google Shape;67;p14"/>
          <p:cNvPicPr preferRelativeResize="0"/>
          <p:nvPr/>
        </p:nvPicPr>
        <p:blipFill>
          <a:blip r:embed="rId3">
            <a:alphaModFix/>
          </a:blip>
          <a:stretch>
            <a:fillRect/>
          </a:stretch>
        </p:blipFill>
        <p:spPr>
          <a:xfrm>
            <a:off x="448600" y="1058225"/>
            <a:ext cx="8220200" cy="2950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445025"/>
            <a:ext cx="8520600" cy="252399"/>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Example: 1</a:t>
            </a:r>
            <a:endParaRPr dirty="0"/>
          </a:p>
        </p:txBody>
      </p:sp>
      <p:sp>
        <p:nvSpPr>
          <p:cNvPr id="121" name="Google Shape;121;p23"/>
          <p:cNvSpPr txBox="1">
            <a:spLocks noGrp="1"/>
          </p:cNvSpPr>
          <p:nvPr>
            <p:ph type="body" idx="1"/>
          </p:nvPr>
        </p:nvSpPr>
        <p:spPr>
          <a:xfrm>
            <a:off x="311700" y="937647"/>
            <a:ext cx="8520600" cy="3631153"/>
          </a:xfrm>
          <a:prstGeom prst="rect">
            <a:avLst/>
          </a:prstGeom>
        </p:spPr>
        <p:txBody>
          <a:bodyPr spcFirstLastPara="1" wrap="square" lIns="91425" tIns="91425" rIns="91425" bIns="91425" anchor="t" anchorCtr="0">
            <a:normAutofit fontScale="92500" lnSpcReduction="20000"/>
          </a:bodyPr>
          <a:lstStyle/>
          <a:p>
            <a:r>
              <a:rPr lang="en-US" sz="1800" b="0" i="0" u="none" strike="noStrike" baseline="0" dirty="0">
                <a:latin typeface="MeridienLTStd-Roman"/>
              </a:rPr>
              <a:t>An example of the problems associated with </a:t>
            </a:r>
            <a:r>
              <a:rPr lang="en-US" sz="1800" b="0" i="0" u="none" strike="noStrike" baseline="0" dirty="0">
                <a:solidFill>
                  <a:srgbClr val="FF0000"/>
                </a:solidFill>
                <a:latin typeface="MeridienLTStd-Roman"/>
              </a:rPr>
              <a:t>this second risk factor is the issue of reused (reassigned) IP addresses.</a:t>
            </a:r>
          </a:p>
          <a:p>
            <a:r>
              <a:rPr lang="en-US" sz="1800" b="0" i="0" u="none" strike="noStrike" baseline="0" dirty="0">
                <a:latin typeface="MeridienLTStd-Roman"/>
              </a:rPr>
              <a:t> Generally speaking, cloud providers do not sufficiently </a:t>
            </a:r>
            <a:r>
              <a:rPr lang="en-US" sz="1800" b="1" i="0" u="sng" strike="noStrike" baseline="0" dirty="0">
                <a:solidFill>
                  <a:schemeClr val="accent4">
                    <a:lumMod val="50000"/>
                  </a:schemeClr>
                </a:solidFill>
                <a:latin typeface="MeridienLTStd-Roman"/>
              </a:rPr>
              <a:t>“age” IP </a:t>
            </a:r>
            <a:r>
              <a:rPr lang="en-US" sz="1800" b="0" i="0" u="none" strike="noStrike" baseline="0" dirty="0">
                <a:latin typeface="MeridienLTStd-Roman"/>
              </a:rPr>
              <a:t>addresses when they are </a:t>
            </a:r>
            <a:r>
              <a:rPr lang="en-US" sz="1800" b="0" i="0" u="none" strike="noStrike" baseline="0" dirty="0">
                <a:solidFill>
                  <a:srgbClr val="0070C0"/>
                </a:solidFill>
                <a:latin typeface="MeridienLTStd-Roman"/>
              </a:rPr>
              <a:t>no longer needed for one customer</a:t>
            </a:r>
            <a:r>
              <a:rPr lang="en-US" sz="1800" b="0" i="0" u="none" strike="noStrike" baseline="0" dirty="0">
                <a:latin typeface="MeridienLTStd-Roman"/>
              </a:rPr>
              <a:t>. Addresses are usually </a:t>
            </a:r>
            <a:r>
              <a:rPr lang="en-US" sz="1800" b="0" i="0" u="sng" strike="noStrike" baseline="0" dirty="0">
                <a:solidFill>
                  <a:srgbClr val="00B050"/>
                </a:solidFill>
                <a:latin typeface="MeridienLTStd-Roman"/>
              </a:rPr>
              <a:t>reassigned and reused by other customers as they become available. </a:t>
            </a:r>
          </a:p>
          <a:p>
            <a:r>
              <a:rPr lang="en-US" sz="1800" b="0" i="0" u="none" strike="noStrike" baseline="0" dirty="0">
                <a:latin typeface="MeridienLTStd-Roman"/>
              </a:rPr>
              <a:t>From a cloud provider’s perspective this makes sense. IP addresses are a </a:t>
            </a:r>
            <a:r>
              <a:rPr lang="en-US" sz="1800" b="0" i="0" u="none" strike="noStrike" baseline="0" dirty="0">
                <a:solidFill>
                  <a:srgbClr val="00B050"/>
                </a:solidFill>
                <a:latin typeface="MeridienLTStd-Roman"/>
              </a:rPr>
              <a:t>finite quantity and a billable asset.</a:t>
            </a:r>
          </a:p>
          <a:p>
            <a:r>
              <a:rPr lang="en-US" sz="1800" b="0" i="0" u="none" strike="noStrike" baseline="0" dirty="0">
                <a:latin typeface="MeridienLTStd-Roman"/>
              </a:rPr>
              <a:t> However, </a:t>
            </a:r>
            <a:r>
              <a:rPr lang="en-US" sz="1800" b="0" i="0" u="none" strike="noStrike" baseline="0" dirty="0">
                <a:solidFill>
                  <a:srgbClr val="FF0000"/>
                </a:solidFill>
                <a:latin typeface="MeridienLTStd-Roman"/>
              </a:rPr>
              <a:t>from a customer’s security perspective, the persistence of IP addresses that are no longer in use can present a problem.</a:t>
            </a:r>
          </a:p>
          <a:p>
            <a:r>
              <a:rPr lang="en-US" sz="1800" b="0" i="0" u="none" strike="noStrike" baseline="0" dirty="0">
                <a:solidFill>
                  <a:srgbClr val="FF0000"/>
                </a:solidFill>
                <a:latin typeface="MeridienLTStd-Roman"/>
              </a:rPr>
              <a:t> A customer can’t assume that network access to its resources is terminated upon release of its IP address. </a:t>
            </a:r>
          </a:p>
          <a:p>
            <a:r>
              <a:rPr lang="en-US" sz="1800" b="0" i="0" u="none" strike="noStrike" baseline="0" dirty="0">
                <a:latin typeface="MeridienLTStd-Roman"/>
              </a:rPr>
              <a:t>There is necessarily a </a:t>
            </a:r>
            <a:r>
              <a:rPr lang="en-US" sz="1800" b="1" i="0" u="none" strike="noStrike" baseline="0" dirty="0">
                <a:solidFill>
                  <a:srgbClr val="00B050"/>
                </a:solidFill>
                <a:latin typeface="MeridienLTStd-Roman"/>
              </a:rPr>
              <a:t>lag time between the change of an IP address in DNS and the clearing of that address in DNS caches.</a:t>
            </a:r>
            <a:endParaRPr b="1" dirty="0">
              <a:solidFill>
                <a:srgbClr val="00B050"/>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7C80F-CA7E-F866-5E24-828963F9D165}"/>
              </a:ext>
            </a:extLst>
          </p:cNvPr>
          <p:cNvSpPr>
            <a:spLocks noGrp="1"/>
          </p:cNvSpPr>
          <p:nvPr>
            <p:ph type="title"/>
          </p:nvPr>
        </p:nvSpPr>
        <p:spPr/>
        <p:txBody>
          <a:bodyPr>
            <a:normAutofit fontScale="90000"/>
          </a:bodyPr>
          <a:lstStyle/>
          <a:p>
            <a:r>
              <a:rPr lang="en-US" dirty="0"/>
              <a:t>STEPS-</a:t>
            </a:r>
          </a:p>
        </p:txBody>
      </p:sp>
      <p:sp>
        <p:nvSpPr>
          <p:cNvPr id="3" name="Text Placeholder 2">
            <a:extLst>
              <a:ext uri="{FF2B5EF4-FFF2-40B4-BE49-F238E27FC236}">
                <a16:creationId xmlns:a16="http://schemas.microsoft.com/office/drawing/2014/main" id="{4ADB9950-3DC5-2718-7D3B-C5E1C0D6BEE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5292C3C-02AF-2F7B-09EF-86ED7DBFF69A}"/>
              </a:ext>
            </a:extLst>
          </p:cNvPr>
          <p:cNvPicPr>
            <a:picLocks noChangeAspect="1"/>
          </p:cNvPicPr>
          <p:nvPr/>
        </p:nvPicPr>
        <p:blipFill>
          <a:blip r:embed="rId2"/>
          <a:stretch>
            <a:fillRect/>
          </a:stretch>
        </p:blipFill>
        <p:spPr>
          <a:xfrm>
            <a:off x="452899" y="1058225"/>
            <a:ext cx="6843353" cy="3977985"/>
          </a:xfrm>
          <a:prstGeom prst="rect">
            <a:avLst/>
          </a:prstGeom>
        </p:spPr>
      </p:pic>
    </p:spTree>
    <p:extLst>
      <p:ext uri="{BB962C8B-B14F-4D97-AF65-F5344CB8AC3E}">
        <p14:creationId xmlns:p14="http://schemas.microsoft.com/office/powerpoint/2010/main" val="38056543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7DE7-2914-66CC-43C2-D18CE8DFE487}"/>
              </a:ext>
            </a:extLst>
          </p:cNvPr>
          <p:cNvSpPr>
            <a:spLocks noGrp="1"/>
          </p:cNvSpPr>
          <p:nvPr>
            <p:ph type="title"/>
          </p:nvPr>
        </p:nvSpPr>
        <p:spPr/>
        <p:txBody>
          <a:bodyPr>
            <a:normAutofit fontScale="90000"/>
          </a:bodyPr>
          <a:lstStyle/>
          <a:p>
            <a:r>
              <a:rPr lang="en-US" dirty="0"/>
              <a:t>XACML Architecture Diagram</a:t>
            </a:r>
          </a:p>
        </p:txBody>
      </p:sp>
      <p:sp>
        <p:nvSpPr>
          <p:cNvPr id="3" name="Text Placeholder 2">
            <a:extLst>
              <a:ext uri="{FF2B5EF4-FFF2-40B4-BE49-F238E27FC236}">
                <a16:creationId xmlns:a16="http://schemas.microsoft.com/office/drawing/2014/main" id="{A8A9730D-CD78-4E05-C684-4A962F79D2B4}"/>
              </a:ext>
            </a:extLst>
          </p:cNvPr>
          <p:cNvSpPr>
            <a:spLocks noGrp="1"/>
          </p:cNvSpPr>
          <p:nvPr>
            <p:ph type="body" idx="1"/>
          </p:nvPr>
        </p:nvSpPr>
        <p:spPr/>
        <p:txBody>
          <a:bodyPr/>
          <a:lstStyle/>
          <a:p>
            <a:endParaRPr lang="en-US" dirty="0"/>
          </a:p>
        </p:txBody>
      </p:sp>
      <p:pic>
        <p:nvPicPr>
          <p:cNvPr id="1026" name="Picture 2">
            <a:extLst>
              <a:ext uri="{FF2B5EF4-FFF2-40B4-BE49-F238E27FC236}">
                <a16:creationId xmlns:a16="http://schemas.microsoft.com/office/drawing/2014/main" id="{ED37920A-D531-FB77-9B68-47A163757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8225"/>
            <a:ext cx="9144000" cy="3356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9440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A7D3-AF38-510C-9027-34F796E90E64}"/>
              </a:ext>
            </a:extLst>
          </p:cNvPr>
          <p:cNvSpPr>
            <a:spLocks noGrp="1"/>
          </p:cNvSpPr>
          <p:nvPr>
            <p:ph type="title"/>
          </p:nvPr>
        </p:nvSpPr>
        <p:spPr/>
        <p:txBody>
          <a:bodyPr>
            <a:normAutofit fontScale="90000"/>
          </a:bodyPr>
          <a:lstStyle/>
          <a:p>
            <a:pPr algn="just"/>
            <a:r>
              <a:rPr lang="en-US" sz="1800" dirty="0">
                <a:latin typeface="MeridienLTStd-Roman"/>
              </a:rPr>
              <a:t>Il</a:t>
            </a:r>
            <a:r>
              <a:rPr lang="en-US" sz="1800" b="0" i="0" u="none" strike="noStrike" baseline="0" dirty="0">
                <a:latin typeface="MeridienLTStd-Roman"/>
              </a:rPr>
              <a:t>lustrates the interaction among various health care participants with unique roles</a:t>
            </a:r>
            <a:br>
              <a:rPr lang="en-US" sz="1800" b="0" i="0" u="none" strike="noStrike" baseline="0" dirty="0">
                <a:latin typeface="MeridienLTStd-Roman"/>
              </a:rPr>
            </a:br>
            <a:r>
              <a:rPr lang="en-US" sz="1800" b="0" i="0" u="none" strike="noStrike" baseline="0" dirty="0">
                <a:latin typeface="MeridienLTStd-Roman"/>
              </a:rPr>
              <a:t>(authorization privileges) accessing sensitive patient records stored in a health care application</a:t>
            </a:r>
            <a:br>
              <a:rPr lang="en-US" sz="1800" b="0" i="1" u="none" strike="noStrike" baseline="0" dirty="0">
                <a:latin typeface="ITCBaileySansCom-BookItalic"/>
              </a:rPr>
            </a:br>
            <a:endParaRPr lang="en-US" dirty="0"/>
          </a:p>
        </p:txBody>
      </p:sp>
      <p:sp>
        <p:nvSpPr>
          <p:cNvPr id="3" name="Text Placeholder 2">
            <a:extLst>
              <a:ext uri="{FF2B5EF4-FFF2-40B4-BE49-F238E27FC236}">
                <a16:creationId xmlns:a16="http://schemas.microsoft.com/office/drawing/2014/main" id="{0D21767F-D557-2F40-34D8-85EDE0E003B1}"/>
              </a:ext>
            </a:extLst>
          </p:cNvPr>
          <p:cNvSpPr>
            <a:spLocks noGrp="1"/>
          </p:cNvSpPr>
          <p:nvPr>
            <p:ph type="body" idx="1"/>
          </p:nvPr>
        </p:nvSpPr>
        <p:spPr>
          <a:xfrm>
            <a:off x="311700" y="1619572"/>
            <a:ext cx="8520600" cy="2949227"/>
          </a:xfrm>
        </p:spPr>
        <p:txBody>
          <a:bodyPr/>
          <a:lstStyle/>
          <a:p>
            <a:pPr marL="114300" indent="0">
              <a:buNone/>
            </a:pPr>
            <a:endParaRPr lang="en-US" dirty="0"/>
          </a:p>
        </p:txBody>
      </p:sp>
      <p:pic>
        <p:nvPicPr>
          <p:cNvPr id="5" name="Picture 4">
            <a:extLst>
              <a:ext uri="{FF2B5EF4-FFF2-40B4-BE49-F238E27FC236}">
                <a16:creationId xmlns:a16="http://schemas.microsoft.com/office/drawing/2014/main" id="{D7934262-D944-72CE-7C08-546B0516FAE6}"/>
              </a:ext>
            </a:extLst>
          </p:cNvPr>
          <p:cNvPicPr>
            <a:picLocks noChangeAspect="1"/>
          </p:cNvPicPr>
          <p:nvPr/>
        </p:nvPicPr>
        <p:blipFill>
          <a:blip r:embed="rId2"/>
          <a:stretch>
            <a:fillRect/>
          </a:stretch>
        </p:blipFill>
        <p:spPr>
          <a:xfrm>
            <a:off x="2049651" y="1354500"/>
            <a:ext cx="5044698" cy="3479369"/>
          </a:xfrm>
          <a:prstGeom prst="rect">
            <a:avLst/>
          </a:prstGeom>
        </p:spPr>
      </p:pic>
    </p:spTree>
    <p:extLst>
      <p:ext uri="{BB962C8B-B14F-4D97-AF65-F5344CB8AC3E}">
        <p14:creationId xmlns:p14="http://schemas.microsoft.com/office/powerpoint/2010/main" val="15737172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4B4F-CCB7-85C5-0349-0C3F719B06CF}"/>
              </a:ext>
            </a:extLst>
          </p:cNvPr>
          <p:cNvSpPr>
            <a:spLocks noGrp="1"/>
          </p:cNvSpPr>
          <p:nvPr>
            <p:ph type="title"/>
          </p:nvPr>
        </p:nvSpPr>
        <p:spPr/>
        <p:txBody>
          <a:bodyPr/>
          <a:lstStyle/>
          <a:p>
            <a:r>
              <a:rPr lang="en-US" sz="1800" b="0" i="0" u="none" strike="noStrike" baseline="0" dirty="0">
                <a:latin typeface="MeridienLTStd-Roman"/>
              </a:rPr>
              <a:t>The figure illustrates the following steps involved in the XACML process:</a:t>
            </a:r>
            <a:endParaRPr lang="en-US" dirty="0"/>
          </a:p>
        </p:txBody>
      </p:sp>
      <p:sp>
        <p:nvSpPr>
          <p:cNvPr id="3" name="Text Placeholder 2">
            <a:extLst>
              <a:ext uri="{FF2B5EF4-FFF2-40B4-BE49-F238E27FC236}">
                <a16:creationId xmlns:a16="http://schemas.microsoft.com/office/drawing/2014/main" id="{5277170A-F3B0-1371-D9F3-FEB82821D4C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A6071C7F-770D-E90A-C89E-62074D929E51}"/>
              </a:ext>
            </a:extLst>
          </p:cNvPr>
          <p:cNvPicPr>
            <a:picLocks noChangeAspect="1"/>
          </p:cNvPicPr>
          <p:nvPr/>
        </p:nvPicPr>
        <p:blipFill>
          <a:blip r:embed="rId2"/>
          <a:stretch>
            <a:fillRect/>
          </a:stretch>
        </p:blipFill>
        <p:spPr>
          <a:xfrm>
            <a:off x="311699" y="1200564"/>
            <a:ext cx="8520599" cy="2402792"/>
          </a:xfrm>
          <a:prstGeom prst="rect">
            <a:avLst/>
          </a:prstGeom>
        </p:spPr>
      </p:pic>
    </p:spTree>
    <p:extLst>
      <p:ext uri="{BB962C8B-B14F-4D97-AF65-F5344CB8AC3E}">
        <p14:creationId xmlns:p14="http://schemas.microsoft.com/office/powerpoint/2010/main" val="253395780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AF43-1A97-ED77-FD0E-175604C0056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79CDFBC-C4A6-2C7E-F6CB-0471FD6371B5}"/>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9FF9507-D7DC-54BA-8472-E541A180DB9E}"/>
              </a:ext>
            </a:extLst>
          </p:cNvPr>
          <p:cNvPicPr>
            <a:picLocks noChangeAspect="1"/>
          </p:cNvPicPr>
          <p:nvPr/>
        </p:nvPicPr>
        <p:blipFill>
          <a:blip r:embed="rId2"/>
          <a:stretch>
            <a:fillRect/>
          </a:stretch>
        </p:blipFill>
        <p:spPr>
          <a:xfrm>
            <a:off x="311700" y="1691563"/>
            <a:ext cx="8444842" cy="2407739"/>
          </a:xfrm>
          <a:prstGeom prst="rect">
            <a:avLst/>
          </a:prstGeom>
        </p:spPr>
      </p:pic>
    </p:spTree>
    <p:extLst>
      <p:ext uri="{BB962C8B-B14F-4D97-AF65-F5344CB8AC3E}">
        <p14:creationId xmlns:p14="http://schemas.microsoft.com/office/powerpoint/2010/main" val="13207801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3564-FE7D-311B-97FF-686366B4B902}"/>
              </a:ext>
            </a:extLst>
          </p:cNvPr>
          <p:cNvSpPr>
            <a:spLocks noGrp="1"/>
          </p:cNvSpPr>
          <p:nvPr>
            <p:ph type="title"/>
          </p:nvPr>
        </p:nvSpPr>
        <p:spPr/>
        <p:txBody>
          <a:bodyPr/>
          <a:lstStyle/>
          <a:p>
            <a:r>
              <a:rPr lang="en-US" sz="1800" b="1" i="0" u="none" strike="noStrike" baseline="0" dirty="0">
                <a:latin typeface="ITCBaileySansCom-Bold"/>
              </a:rPr>
              <a:t>Open Authentication (OAuth)</a:t>
            </a:r>
            <a:endParaRPr lang="en-US" dirty="0"/>
          </a:p>
        </p:txBody>
      </p:sp>
      <p:sp>
        <p:nvSpPr>
          <p:cNvPr id="3" name="Text Placeholder 2">
            <a:extLst>
              <a:ext uri="{FF2B5EF4-FFF2-40B4-BE49-F238E27FC236}">
                <a16:creationId xmlns:a16="http://schemas.microsoft.com/office/drawing/2014/main" id="{F31A3D74-5E8B-54E9-4824-456C7F6C66BA}"/>
              </a:ext>
            </a:extLst>
          </p:cNvPr>
          <p:cNvSpPr>
            <a:spLocks noGrp="1"/>
          </p:cNvSpPr>
          <p:nvPr>
            <p:ph type="body" idx="1"/>
          </p:nvPr>
        </p:nvSpPr>
        <p:spPr/>
        <p:txBody>
          <a:bodyPr>
            <a:normAutofit/>
          </a:bodyPr>
          <a:lstStyle/>
          <a:p>
            <a:pPr algn="l"/>
            <a:r>
              <a:rPr lang="en-US" sz="1800" b="0" i="0" u="none" strike="noStrike" baseline="0" dirty="0">
                <a:latin typeface="MeridienLTStd-Roman"/>
              </a:rPr>
              <a:t>OAuth is an emerging </a:t>
            </a:r>
            <a:r>
              <a:rPr lang="en-US" sz="1800" b="0" i="0" u="none" strike="noStrike" baseline="0" dirty="0">
                <a:solidFill>
                  <a:srgbClr val="FF0000"/>
                </a:solidFill>
                <a:latin typeface="MeridienLTStd-Roman"/>
              </a:rPr>
              <a:t>authentication standard that allows consumers to share their private resources (e.g., photos, videos, contact lists, bank accounts) stored on one CSP with another CSP without having to disclose the authentication information (e.g., username and password).</a:t>
            </a:r>
          </a:p>
          <a:p>
            <a:pPr algn="l"/>
            <a:endParaRPr lang="en-US" sz="1800" b="0" i="0" u="none" strike="noStrike" baseline="0" dirty="0">
              <a:solidFill>
                <a:srgbClr val="FF0000"/>
              </a:solidFill>
              <a:latin typeface="MeridienLTStd-Roman"/>
            </a:endParaRPr>
          </a:p>
          <a:p>
            <a:pPr algn="l"/>
            <a:r>
              <a:rPr lang="en-US" sz="1800" b="0" i="0" u="none" strike="noStrike" baseline="0" dirty="0">
                <a:latin typeface="MeridienLTStd-Roman"/>
              </a:rPr>
              <a:t>OAuth is an open protocol and it was created with the goal of enabling authorization via a </a:t>
            </a:r>
            <a:r>
              <a:rPr lang="en-US" sz="1800" b="0" i="0" u="none" strike="noStrike" baseline="0" dirty="0">
                <a:solidFill>
                  <a:srgbClr val="FF0000"/>
                </a:solidFill>
                <a:latin typeface="MeridienLTStd-Roman"/>
              </a:rPr>
              <a:t>secure application programming interface (API</a:t>
            </a:r>
            <a:r>
              <a:rPr lang="en-US" sz="1800" b="0" i="0" u="none" strike="noStrike" baseline="0" dirty="0">
                <a:latin typeface="MeridienLTStd-Roman"/>
              </a:rPr>
              <a:t>)—a simple and standard method for desktop, mobile, and web applications.</a:t>
            </a:r>
          </a:p>
          <a:p>
            <a:pPr algn="l"/>
            <a:endParaRPr lang="en-US" dirty="0"/>
          </a:p>
        </p:txBody>
      </p:sp>
    </p:spTree>
    <p:extLst>
      <p:ext uri="{BB962C8B-B14F-4D97-AF65-F5344CB8AC3E}">
        <p14:creationId xmlns:p14="http://schemas.microsoft.com/office/powerpoint/2010/main" val="22259084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CD2B22-1EA8-85F8-7129-DD76EEFDA331}"/>
              </a:ext>
            </a:extLst>
          </p:cNvPr>
          <p:cNvSpPr>
            <a:spLocks noGrp="1"/>
          </p:cNvSpPr>
          <p:nvPr>
            <p:ph type="body" idx="1"/>
          </p:nvPr>
        </p:nvSpPr>
        <p:spPr>
          <a:xfrm>
            <a:off x="311700" y="271220"/>
            <a:ext cx="8520600" cy="4297580"/>
          </a:xfrm>
        </p:spPr>
        <p:txBody>
          <a:bodyPr>
            <a:normAutofit/>
          </a:bodyPr>
          <a:lstStyle/>
          <a:p>
            <a:pPr algn="just"/>
            <a:r>
              <a:rPr lang="en-US" dirty="0">
                <a:latin typeface="Times New Roman" panose="02020603050405020304" pitchFamily="18" charset="0"/>
                <a:cs typeface="Times New Roman" panose="02020603050405020304" pitchFamily="18" charset="0"/>
              </a:rPr>
              <a:t>OAuth is a technological standard that allows you to authorize one app or service to sign in to another without divulging private information, such as passwords. </a:t>
            </a:r>
          </a:p>
          <a:p>
            <a:pPr algn="just"/>
            <a:r>
              <a:rPr lang="en-US" dirty="0">
                <a:latin typeface="Times New Roman" panose="02020603050405020304" pitchFamily="18" charset="0"/>
                <a:cs typeface="Times New Roman" panose="02020603050405020304" pitchFamily="18" charset="0"/>
              </a:rPr>
              <a:t>If you’ve ever received a message such as, “Sign in with Facebook?” or “Allow this application to access your account?” you’ve seen OAuth in action.</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OAuth stands for Open Authorization—not authentication, as it’s sometimes assumed to be. </a:t>
            </a:r>
          </a:p>
          <a:p>
            <a:pPr algn="just"/>
            <a:r>
              <a:rPr lang="en-US" dirty="0">
                <a:latin typeface="Times New Roman" panose="02020603050405020304" pitchFamily="18" charset="0"/>
                <a:cs typeface="Times New Roman" panose="02020603050405020304" pitchFamily="18" charset="0"/>
              </a:rPr>
              <a:t>Authentication is a process that verifies your identity. OAuth does involve your identity, but its purpose is to grant permission to seamlessly connect to you with different apps and services without requiring you to create a new account.</a:t>
            </a:r>
          </a:p>
          <a:p>
            <a:pPr algn="just"/>
            <a:r>
              <a:rPr lang="en-US" dirty="0">
                <a:latin typeface="Times New Roman" panose="02020603050405020304" pitchFamily="18" charset="0"/>
                <a:cs typeface="Times New Roman" panose="02020603050405020304" pitchFamily="18" charset="0"/>
              </a:rPr>
              <a:t> OAuth provides that simplicity of experience by giving you the option to authorize two apps to share some of your data without revealing your credentials. It strikes a balance between convenience and security.</a:t>
            </a:r>
          </a:p>
        </p:txBody>
      </p:sp>
    </p:spTree>
    <p:extLst>
      <p:ext uri="{BB962C8B-B14F-4D97-AF65-F5344CB8AC3E}">
        <p14:creationId xmlns:p14="http://schemas.microsoft.com/office/powerpoint/2010/main" val="24143656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97373B-4472-2497-0262-FF05A9D67422}"/>
              </a:ext>
            </a:extLst>
          </p:cNvPr>
          <p:cNvSpPr>
            <a:spLocks noGrp="1"/>
          </p:cNvSpPr>
          <p:nvPr>
            <p:ph type="body" idx="1"/>
          </p:nvPr>
        </p:nvSpPr>
        <p:spPr/>
        <p:txBody>
          <a:bodyPr/>
          <a:lstStyle/>
          <a:p>
            <a:pPr algn="l"/>
            <a:r>
              <a:rPr lang="en-US" sz="1800" b="0" i="0" u="none" strike="noStrike" baseline="0" dirty="0">
                <a:latin typeface="MeridienLTStd-Roman"/>
              </a:rPr>
              <a:t>For application developers</a:t>
            </a:r>
            <a:r>
              <a:rPr lang="en-US" sz="1800" b="0" i="0" u="none" strike="noStrike" baseline="0" dirty="0">
                <a:solidFill>
                  <a:srgbClr val="FF0000"/>
                </a:solidFill>
                <a:latin typeface="MeridienLTStd-Roman"/>
              </a:rPr>
              <a:t>, OAuth is a method for publishing and interacting with protected data.</a:t>
            </a:r>
          </a:p>
          <a:p>
            <a:pPr algn="l"/>
            <a:r>
              <a:rPr lang="en-US" sz="1800" b="0" i="0" u="none" strike="noStrike" baseline="0" dirty="0">
                <a:latin typeface="MeridienLTStd-Roman"/>
              </a:rPr>
              <a:t> For CSPs, OAuth provides a way for </a:t>
            </a:r>
            <a:r>
              <a:rPr lang="en-US" sz="1800" b="0" i="0" u="none" strike="noStrike" baseline="0" dirty="0">
                <a:solidFill>
                  <a:srgbClr val="FF0000"/>
                </a:solidFill>
                <a:latin typeface="MeridienLTStd-Roman"/>
              </a:rPr>
              <a:t>users to access their data hosted by another provider while protecting their account credentials.</a:t>
            </a:r>
          </a:p>
          <a:p>
            <a:pPr algn="l"/>
            <a:endParaRPr lang="en-US" dirty="0">
              <a:latin typeface="MeridienLTStd-Roman"/>
            </a:endParaRPr>
          </a:p>
          <a:p>
            <a:pPr algn="l"/>
            <a:r>
              <a:rPr lang="en-US" sz="1800" b="0" i="0" u="none" strike="noStrike" baseline="0" dirty="0">
                <a:latin typeface="MeridienLTStd-Roman"/>
              </a:rPr>
              <a:t>Google released a hybrid version of an </a:t>
            </a:r>
            <a:r>
              <a:rPr lang="en-US" sz="1800" b="0" i="0" u="none" strike="noStrike" baseline="0" dirty="0">
                <a:solidFill>
                  <a:srgbClr val="FF0000"/>
                </a:solidFill>
                <a:latin typeface="MeridienLTStd-Roman"/>
              </a:rPr>
              <a:t>OpenID and OAuth protocol </a:t>
            </a:r>
            <a:r>
              <a:rPr lang="en-US" sz="1800" b="0" i="0" u="none" strike="noStrike" baseline="0" dirty="0">
                <a:latin typeface="MeridienLTStd-Roman"/>
              </a:rPr>
              <a:t>that combines </a:t>
            </a:r>
            <a:r>
              <a:rPr lang="en-US" sz="1800" b="0" i="0" u="none" strike="noStrike" baseline="0" dirty="0">
                <a:solidFill>
                  <a:srgbClr val="FF0000"/>
                </a:solidFill>
                <a:latin typeface="MeridienLTStd-Roman"/>
              </a:rPr>
              <a:t>the authorization and authentication flow in fewer steps to enhance usability.</a:t>
            </a:r>
          </a:p>
          <a:p>
            <a:pPr algn="l"/>
            <a:r>
              <a:rPr lang="en-US" sz="1800" b="0" i="0" u="none" strike="noStrike" baseline="0" dirty="0">
                <a:latin typeface="MeridienLTStd-Roman"/>
              </a:rPr>
              <a:t>Google’s </a:t>
            </a:r>
            <a:r>
              <a:rPr lang="en-US" sz="1800" b="0" i="0" u="none" strike="noStrike" baseline="0" dirty="0" err="1">
                <a:latin typeface="MeridienLTStd-Roman"/>
              </a:rPr>
              <a:t>GData</a:t>
            </a:r>
            <a:r>
              <a:rPr lang="en-US" sz="1800" b="0" i="0" u="none" strike="noStrike" baseline="0" dirty="0">
                <a:latin typeface="MeridienLTStd-Roman"/>
              </a:rPr>
              <a:t> API recently announced support for OAuth.</a:t>
            </a:r>
            <a:endParaRPr lang="en-US" dirty="0"/>
          </a:p>
        </p:txBody>
      </p:sp>
    </p:spTree>
    <p:extLst>
      <p:ext uri="{BB962C8B-B14F-4D97-AF65-F5344CB8AC3E}">
        <p14:creationId xmlns:p14="http://schemas.microsoft.com/office/powerpoint/2010/main" val="151590374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29B2E-F2C1-8420-B06C-763E4432F791}"/>
              </a:ext>
            </a:extLst>
          </p:cNvPr>
          <p:cNvSpPr>
            <a:spLocks noGrp="1"/>
          </p:cNvSpPr>
          <p:nvPr>
            <p:ph type="title"/>
          </p:nvPr>
        </p:nvSpPr>
        <p:spPr/>
        <p:txBody>
          <a:bodyPr>
            <a:normAutofit fontScale="90000"/>
          </a:bodyPr>
          <a:lstStyle/>
          <a:p>
            <a:r>
              <a:rPr lang="en-US" sz="1800" dirty="0">
                <a:latin typeface="MeridienLTStd-Roman"/>
              </a:rPr>
              <a:t>I</a:t>
            </a:r>
            <a:r>
              <a:rPr lang="en-US" sz="1800" b="0" i="0" u="none" strike="noStrike" baseline="0" dirty="0">
                <a:latin typeface="MeridienLTStd-Roman"/>
              </a:rPr>
              <a:t>llustrates the sequence of interactions between customer or partner web</a:t>
            </a:r>
            <a:br>
              <a:rPr lang="en-US" sz="1800" b="0" i="0" u="none" strike="noStrike" baseline="0" dirty="0">
                <a:latin typeface="MeridienLTStd-Roman"/>
              </a:rPr>
            </a:br>
            <a:r>
              <a:rPr lang="en-US" sz="1800" b="0" i="0" u="none" strike="noStrike" baseline="0" dirty="0">
                <a:latin typeface="MeridienLTStd-Roman"/>
              </a:rPr>
              <a:t>application, Google services, and end user:</a:t>
            </a:r>
            <a:endParaRPr lang="en-US" dirty="0"/>
          </a:p>
        </p:txBody>
      </p:sp>
      <p:sp>
        <p:nvSpPr>
          <p:cNvPr id="3" name="Text Placeholder 2">
            <a:extLst>
              <a:ext uri="{FF2B5EF4-FFF2-40B4-BE49-F238E27FC236}">
                <a16:creationId xmlns:a16="http://schemas.microsoft.com/office/drawing/2014/main" id="{C6D20E49-A265-9D19-83EF-7422BFC2589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5ABB6A9-CA8A-9A36-AB71-A3A2098C25DC}"/>
              </a:ext>
            </a:extLst>
          </p:cNvPr>
          <p:cNvPicPr>
            <a:picLocks noChangeAspect="1"/>
          </p:cNvPicPr>
          <p:nvPr/>
        </p:nvPicPr>
        <p:blipFill>
          <a:blip r:embed="rId2"/>
          <a:stretch>
            <a:fillRect/>
          </a:stretch>
        </p:blipFill>
        <p:spPr>
          <a:xfrm>
            <a:off x="1588577" y="1365500"/>
            <a:ext cx="5982345" cy="3397200"/>
          </a:xfrm>
          <a:prstGeom prst="rect">
            <a:avLst/>
          </a:prstGeom>
        </p:spPr>
      </p:pic>
    </p:spTree>
    <p:extLst>
      <p:ext uri="{BB962C8B-B14F-4D97-AF65-F5344CB8AC3E}">
        <p14:creationId xmlns:p14="http://schemas.microsoft.com/office/powerpoint/2010/main" val="38273898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E3548-D975-413A-D21E-EF584D4BB21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B4865DE-5101-6DB9-A4A8-9C5E2F8EC95C}"/>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CFF7FA63-A918-8D16-EE3B-460B2658E7D8}"/>
              </a:ext>
            </a:extLst>
          </p:cNvPr>
          <p:cNvPicPr>
            <a:picLocks noChangeAspect="1"/>
          </p:cNvPicPr>
          <p:nvPr/>
        </p:nvPicPr>
        <p:blipFill>
          <a:blip r:embed="rId2"/>
          <a:stretch>
            <a:fillRect/>
          </a:stretch>
        </p:blipFill>
        <p:spPr>
          <a:xfrm>
            <a:off x="750239" y="597999"/>
            <a:ext cx="7643522" cy="3947502"/>
          </a:xfrm>
          <a:prstGeom prst="rect">
            <a:avLst/>
          </a:prstGeom>
        </p:spPr>
      </p:pic>
    </p:spTree>
    <p:extLst>
      <p:ext uri="{BB962C8B-B14F-4D97-AF65-F5344CB8AC3E}">
        <p14:creationId xmlns:p14="http://schemas.microsoft.com/office/powerpoint/2010/main" val="4110841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Example: 2</a:t>
            </a:r>
            <a:endParaRPr dirty="0"/>
          </a:p>
        </p:txBody>
      </p:sp>
      <p:sp>
        <p:nvSpPr>
          <p:cNvPr id="127" name="Google Shape;127;p2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algn="l"/>
            <a:r>
              <a:rPr lang="en-US" sz="1800" b="0" i="0" u="none" strike="noStrike" baseline="0" dirty="0">
                <a:latin typeface="MeridienLTStd-Roman"/>
              </a:rPr>
              <a:t>There is a similar lag time between </a:t>
            </a:r>
            <a:r>
              <a:rPr lang="en-US" sz="1800" b="0" i="0" u="none" strike="noStrike" baseline="0" dirty="0">
                <a:solidFill>
                  <a:srgbClr val="FF0000"/>
                </a:solidFill>
                <a:latin typeface="MeridienLTStd-Roman"/>
              </a:rPr>
              <a:t>when physical (i.e., MAC) addresses are changed in ARP tables and when old ARP addresses are cleared from cache</a:t>
            </a:r>
            <a:r>
              <a:rPr lang="en-US" sz="1800" b="0" i="0" u="none" strike="noStrike" baseline="0" dirty="0">
                <a:latin typeface="MeridienLTStd-Roman"/>
              </a:rPr>
              <a:t>; an old address persists in ARP caches until they are cleared. </a:t>
            </a:r>
          </a:p>
          <a:p>
            <a:pPr marL="114300" indent="0" algn="l">
              <a:buNone/>
            </a:pPr>
            <a:endParaRPr lang="en-US" sz="1800" b="0" i="0" u="none" strike="noStrike" baseline="0" dirty="0">
              <a:latin typeface="MeridienLTStd-Roman"/>
            </a:endParaRPr>
          </a:p>
          <a:p>
            <a:pPr algn="l"/>
            <a:r>
              <a:rPr lang="en-US" sz="1800" b="0" i="0" u="none" strike="noStrike" baseline="0" dirty="0">
                <a:latin typeface="MeridienLTStd-Roman"/>
              </a:rPr>
              <a:t>This means that even though addresses might have been </a:t>
            </a:r>
            <a:r>
              <a:rPr lang="en-US" sz="1800" b="1" i="0" u="none" strike="noStrike" baseline="0" dirty="0">
                <a:solidFill>
                  <a:srgbClr val="FF0000"/>
                </a:solidFill>
                <a:latin typeface="MeridienLTStd-Roman"/>
              </a:rPr>
              <a:t>changed, the (now) old addresses are still available in cache, and therefore they still allow users to reach </a:t>
            </a:r>
            <a:r>
              <a:rPr lang="en-US" sz="1800" b="0" i="0" u="none" strike="noStrike" baseline="0" dirty="0">
                <a:latin typeface="MeridienLTStd-Roman"/>
              </a:rPr>
              <a:t>these supposedly non-existent resources.</a:t>
            </a:r>
            <a:endParaRPr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079E-D4A2-F3A8-E658-5DD0354D2FFF}"/>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234AC83-109D-FD63-75FC-E7D91BD563C1}"/>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2268F96F-ADBB-2EFF-6EF8-3FFE20A3B0CD}"/>
              </a:ext>
            </a:extLst>
          </p:cNvPr>
          <p:cNvPicPr>
            <a:picLocks noChangeAspect="1"/>
          </p:cNvPicPr>
          <p:nvPr/>
        </p:nvPicPr>
        <p:blipFill>
          <a:blip r:embed="rId2"/>
          <a:stretch>
            <a:fillRect/>
          </a:stretch>
        </p:blipFill>
        <p:spPr>
          <a:xfrm>
            <a:off x="311700" y="1695374"/>
            <a:ext cx="8429344" cy="2202450"/>
          </a:xfrm>
          <a:prstGeom prst="rect">
            <a:avLst/>
          </a:prstGeom>
        </p:spPr>
      </p:pic>
    </p:spTree>
    <p:extLst>
      <p:ext uri="{BB962C8B-B14F-4D97-AF65-F5344CB8AC3E}">
        <p14:creationId xmlns:p14="http://schemas.microsoft.com/office/powerpoint/2010/main" val="21165881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AB44-1C73-04AF-0216-A2D6685853CE}"/>
              </a:ext>
            </a:extLst>
          </p:cNvPr>
          <p:cNvSpPr>
            <a:spLocks noGrp="1"/>
          </p:cNvSpPr>
          <p:nvPr>
            <p:ph type="title"/>
          </p:nvPr>
        </p:nvSpPr>
        <p:spPr/>
        <p:txBody>
          <a:bodyPr/>
          <a:lstStyle/>
          <a:p>
            <a:r>
              <a:rPr lang="en-US" sz="1800" b="1" i="0" u="none" strike="noStrike" baseline="0" dirty="0">
                <a:latin typeface="ITCBaileySansCom-Bold"/>
              </a:rPr>
              <a:t>IAM Standards, Protocols, and Specifications for Consumers</a:t>
            </a:r>
            <a:endParaRPr lang="en-US" dirty="0"/>
          </a:p>
        </p:txBody>
      </p:sp>
      <p:sp>
        <p:nvSpPr>
          <p:cNvPr id="3" name="Text Placeholder 2">
            <a:extLst>
              <a:ext uri="{FF2B5EF4-FFF2-40B4-BE49-F238E27FC236}">
                <a16:creationId xmlns:a16="http://schemas.microsoft.com/office/drawing/2014/main" id="{1D138944-3785-D4ED-D6FD-C29A71AC7CC8}"/>
              </a:ext>
            </a:extLst>
          </p:cNvPr>
          <p:cNvSpPr>
            <a:spLocks noGrp="1"/>
          </p:cNvSpPr>
          <p:nvPr>
            <p:ph type="body" idx="1"/>
          </p:nvPr>
        </p:nvSpPr>
        <p:spPr/>
        <p:txBody>
          <a:bodyPr/>
          <a:lstStyle/>
          <a:p>
            <a:r>
              <a:rPr lang="en-US" sz="1800" b="1" i="0" u="none" strike="noStrike" baseline="0" dirty="0">
                <a:latin typeface="ITCBaileySansCom-Bold"/>
              </a:rPr>
              <a:t>OpenID</a:t>
            </a:r>
          </a:p>
          <a:p>
            <a:r>
              <a:rPr lang="en-US" sz="1800" b="1" i="0" u="none" strike="noStrike" baseline="0" dirty="0">
                <a:latin typeface="ITCBaileySansCom-Bold"/>
              </a:rPr>
              <a:t>Information cards</a:t>
            </a:r>
            <a:endParaRPr lang="en-US" b="1" dirty="0">
              <a:latin typeface="ITCBaileySansCom-Bold"/>
            </a:endParaRPr>
          </a:p>
          <a:p>
            <a:r>
              <a:rPr lang="en-US" sz="1800" b="1" i="0" u="none" strike="noStrike" baseline="0" dirty="0">
                <a:latin typeface="ITCBaileySansCom-Bold"/>
              </a:rPr>
              <a:t>Open Authentication (OATH)</a:t>
            </a:r>
          </a:p>
          <a:p>
            <a:r>
              <a:rPr lang="en-US" sz="1800" b="1" i="0" u="none" strike="noStrike" baseline="0" dirty="0">
                <a:latin typeface="ITCBaileySansCom-Bold"/>
              </a:rPr>
              <a:t>Open Authentication API (</a:t>
            </a:r>
            <a:r>
              <a:rPr lang="en-US" sz="1800" b="1" i="0" u="none" strike="noStrike" baseline="0" dirty="0" err="1">
                <a:latin typeface="ITCBaileySansCom-Bold"/>
              </a:rPr>
              <a:t>OpenAuth</a:t>
            </a:r>
            <a:r>
              <a:rPr lang="en-US" sz="1800" b="1" i="0" u="none" strike="noStrike" baseline="0" dirty="0">
                <a:latin typeface="ITCBaileySansCom-Bold"/>
              </a:rPr>
              <a:t>)</a:t>
            </a:r>
            <a:endParaRPr lang="en-US" dirty="0"/>
          </a:p>
        </p:txBody>
      </p:sp>
    </p:spTree>
    <p:extLst>
      <p:ext uri="{BB962C8B-B14F-4D97-AF65-F5344CB8AC3E}">
        <p14:creationId xmlns:p14="http://schemas.microsoft.com/office/powerpoint/2010/main" val="24321917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4230-7888-A15A-CB80-8CAAAEF0C6D9}"/>
              </a:ext>
            </a:extLst>
          </p:cNvPr>
          <p:cNvSpPr>
            <a:spLocks noGrp="1"/>
          </p:cNvSpPr>
          <p:nvPr>
            <p:ph type="title"/>
          </p:nvPr>
        </p:nvSpPr>
        <p:spPr/>
        <p:txBody>
          <a:bodyPr>
            <a:normAutofit fontScale="90000"/>
          </a:bodyPr>
          <a:lstStyle/>
          <a:p>
            <a:r>
              <a:rPr lang="en-US" sz="3200" b="1" i="0" u="none" strike="noStrike" baseline="0" dirty="0">
                <a:latin typeface="ITCBaileySansCom-Bold"/>
              </a:rPr>
              <a:t>OpenID</a:t>
            </a:r>
            <a:br>
              <a:rPr lang="en-US" sz="3200" b="1" i="0" u="none" strike="noStrike" baseline="0" dirty="0">
                <a:latin typeface="ITCBaileySansCom-Bold"/>
              </a:rPr>
            </a:br>
            <a:endParaRPr lang="en-US" dirty="0"/>
          </a:p>
        </p:txBody>
      </p:sp>
      <p:sp>
        <p:nvSpPr>
          <p:cNvPr id="3" name="Text Placeholder 2">
            <a:extLst>
              <a:ext uri="{FF2B5EF4-FFF2-40B4-BE49-F238E27FC236}">
                <a16:creationId xmlns:a16="http://schemas.microsoft.com/office/drawing/2014/main" id="{0CA923A0-9817-094D-B983-D159D1B80604}"/>
              </a:ext>
            </a:extLst>
          </p:cNvPr>
          <p:cNvSpPr>
            <a:spLocks noGrp="1"/>
          </p:cNvSpPr>
          <p:nvPr>
            <p:ph type="body" idx="1"/>
          </p:nvPr>
        </p:nvSpPr>
        <p:spPr/>
        <p:txBody>
          <a:bodyPr/>
          <a:lstStyle/>
          <a:p>
            <a:pPr algn="l"/>
            <a:r>
              <a:rPr lang="en-US" sz="1800" b="0" i="0" u="none" strike="noStrike" baseline="0" dirty="0">
                <a:latin typeface="MeridienLTStd-Roman"/>
              </a:rPr>
              <a:t>OpenID is an </a:t>
            </a:r>
            <a:r>
              <a:rPr lang="en-US" sz="1800" b="0" i="0" u="none" strike="noStrike" baseline="0" dirty="0">
                <a:solidFill>
                  <a:srgbClr val="FF0000"/>
                </a:solidFill>
                <a:latin typeface="MeridienLTStd-Roman"/>
              </a:rPr>
              <a:t>open, decentralized standard for user authentication and access </a:t>
            </a:r>
            <a:r>
              <a:rPr lang="en-US" sz="1800" b="0" i="0" u="none" strike="noStrike" baseline="0" dirty="0">
                <a:latin typeface="MeridienLTStd-Roman"/>
              </a:rPr>
              <a:t>control, allowing users to log on to many services with the </a:t>
            </a:r>
            <a:r>
              <a:rPr lang="en-US" sz="1800" b="0" i="0" u="none" strike="noStrike" baseline="0" dirty="0">
                <a:solidFill>
                  <a:srgbClr val="FF0000"/>
                </a:solidFill>
                <a:latin typeface="MeridienLTStd-Roman"/>
              </a:rPr>
              <a:t>same digital identity—</a:t>
            </a:r>
            <a:r>
              <a:rPr lang="en-US" sz="1800" b="0" i="0" u="none" strike="noStrike" baseline="0" dirty="0">
                <a:latin typeface="MeridienLTStd-Roman"/>
              </a:rPr>
              <a:t>i.e., a single sign-on user experience with services supporting OpenID. </a:t>
            </a:r>
          </a:p>
          <a:p>
            <a:pPr algn="l"/>
            <a:endParaRPr lang="en-US" sz="1800" b="0" i="0" u="none" strike="noStrike" baseline="0" dirty="0">
              <a:latin typeface="MeridienLTStd-Roman"/>
            </a:endParaRPr>
          </a:p>
          <a:p>
            <a:pPr algn="l"/>
            <a:r>
              <a:rPr lang="en-US" sz="1800" b="0" i="0" u="none" strike="noStrike" baseline="0" dirty="0">
                <a:latin typeface="MeridienLTStd-Roman"/>
              </a:rPr>
              <a:t>As such, </a:t>
            </a:r>
            <a:r>
              <a:rPr lang="en-US" sz="1800" b="0" i="0" u="none" strike="noStrike" baseline="0" dirty="0">
                <a:solidFill>
                  <a:srgbClr val="FF0000"/>
                </a:solidFill>
                <a:latin typeface="MeridienLTStd-Roman"/>
              </a:rPr>
              <a:t>it replaces the common logon process that uses a logon username and password, by allowing a user to log on once and gain access to the resources of multiple software systems</a:t>
            </a:r>
            <a:endParaRPr lang="en-US" dirty="0">
              <a:solidFill>
                <a:srgbClr val="FF0000"/>
              </a:solidFill>
            </a:endParaRPr>
          </a:p>
        </p:txBody>
      </p:sp>
    </p:spTree>
    <p:extLst>
      <p:ext uri="{BB962C8B-B14F-4D97-AF65-F5344CB8AC3E}">
        <p14:creationId xmlns:p14="http://schemas.microsoft.com/office/powerpoint/2010/main" val="13390684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18E27-9532-1450-E632-44713E47D9C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99F6A4A-FCFA-580E-48A2-A8D0B1D9EFDF}"/>
              </a:ext>
            </a:extLst>
          </p:cNvPr>
          <p:cNvSpPr>
            <a:spLocks noGrp="1"/>
          </p:cNvSpPr>
          <p:nvPr>
            <p:ph type="body" idx="1"/>
          </p:nvPr>
        </p:nvSpPr>
        <p:spPr/>
        <p:txBody>
          <a:bodyPr/>
          <a:lstStyle/>
          <a:p>
            <a:pPr algn="l"/>
            <a:r>
              <a:rPr lang="en-US" sz="1800" b="0" i="0" u="none" strike="noStrike" baseline="0" dirty="0">
                <a:solidFill>
                  <a:srgbClr val="FF0000"/>
                </a:solidFill>
                <a:latin typeface="MeridienLTStd-Roman"/>
              </a:rPr>
              <a:t>OpenID is primarily targeted for consumer services offered by Internet companies including</a:t>
            </a:r>
            <a:r>
              <a:rPr lang="en-US" sz="1800" b="0" i="0" u="none" strike="noStrike" baseline="0" dirty="0">
                <a:latin typeface="MeridienLTStd-Roman"/>
              </a:rPr>
              <a:t> Google, eBay, Yahoo!, Microsoft, AOL, BBC, PayPal, and so on. </a:t>
            </a:r>
          </a:p>
          <a:p>
            <a:pPr algn="l"/>
            <a:endParaRPr lang="en-US" dirty="0">
              <a:latin typeface="MeridienLTStd-Roman"/>
            </a:endParaRPr>
          </a:p>
          <a:p>
            <a:pPr marL="114300" indent="0" algn="l">
              <a:buNone/>
            </a:pPr>
            <a:endParaRPr lang="en-US" sz="1800" b="0" i="0" u="none" strike="noStrike" baseline="0" dirty="0">
              <a:latin typeface="MeridienLTStd-Roman"/>
            </a:endParaRPr>
          </a:p>
          <a:p>
            <a:pPr algn="l"/>
            <a:r>
              <a:rPr lang="en-US" sz="1800" b="0" i="0" u="none" strike="noStrike" baseline="0" dirty="0">
                <a:latin typeface="MeridienLTStd-Roman"/>
              </a:rPr>
              <a:t>OpenID adoption </a:t>
            </a:r>
            <a:r>
              <a:rPr lang="en-US" sz="1800" b="0" i="0" u="none" strike="noStrike" baseline="0" dirty="0">
                <a:solidFill>
                  <a:srgbClr val="FF0000"/>
                </a:solidFill>
                <a:latin typeface="MeridienLTStd-Roman"/>
              </a:rPr>
              <a:t>for enterprise use (e.g., non-consumer use) is almost nonexistent due to trust issues; </a:t>
            </a:r>
            <a:r>
              <a:rPr lang="en-US" sz="1800" b="0" i="0" u="none" strike="noStrike" baseline="0" dirty="0">
                <a:latin typeface="MeridienLTStd-Roman"/>
              </a:rPr>
              <a:t>some researchers have revealed that OpenID could accelerate phishing attacks that can result in compromising user credentials.</a:t>
            </a:r>
            <a:endParaRPr lang="en-US" dirty="0"/>
          </a:p>
        </p:txBody>
      </p:sp>
    </p:spTree>
    <p:extLst>
      <p:ext uri="{BB962C8B-B14F-4D97-AF65-F5344CB8AC3E}">
        <p14:creationId xmlns:p14="http://schemas.microsoft.com/office/powerpoint/2010/main" val="15193310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1F05-B706-874F-4BE0-7B3B8E582A7C}"/>
              </a:ext>
            </a:extLst>
          </p:cNvPr>
          <p:cNvSpPr>
            <a:spLocks noGrp="1"/>
          </p:cNvSpPr>
          <p:nvPr>
            <p:ph type="title"/>
          </p:nvPr>
        </p:nvSpPr>
        <p:spPr/>
        <p:txBody>
          <a:bodyPr/>
          <a:lstStyle/>
          <a:p>
            <a:r>
              <a:rPr lang="en-US" sz="1800" b="1" i="0" u="none" strike="noStrike" baseline="0" dirty="0">
                <a:latin typeface="ITCBaileySansCom-Bold"/>
              </a:rPr>
              <a:t>Information cards</a:t>
            </a:r>
            <a:endParaRPr lang="en-US" dirty="0"/>
          </a:p>
        </p:txBody>
      </p:sp>
      <p:sp>
        <p:nvSpPr>
          <p:cNvPr id="3" name="Text Placeholder 2">
            <a:extLst>
              <a:ext uri="{FF2B5EF4-FFF2-40B4-BE49-F238E27FC236}">
                <a16:creationId xmlns:a16="http://schemas.microsoft.com/office/drawing/2014/main" id="{0EB8B8EC-14EB-40DE-DFC7-4132214A61B5}"/>
              </a:ext>
            </a:extLst>
          </p:cNvPr>
          <p:cNvSpPr>
            <a:spLocks noGrp="1"/>
          </p:cNvSpPr>
          <p:nvPr>
            <p:ph type="body" idx="1"/>
          </p:nvPr>
        </p:nvSpPr>
        <p:spPr/>
        <p:txBody>
          <a:bodyPr>
            <a:normAutofit/>
          </a:bodyPr>
          <a:lstStyle/>
          <a:p>
            <a:pPr algn="just"/>
            <a:r>
              <a:rPr lang="en-US" sz="1800" b="0" i="0" u="none" strike="noStrike" baseline="0" dirty="0">
                <a:latin typeface="MeridienLTStd-Roman"/>
              </a:rPr>
              <a:t>Information cards are </a:t>
            </a:r>
            <a:r>
              <a:rPr lang="en-US" sz="1800" b="0" i="0" u="none" strike="noStrike" baseline="0" dirty="0">
                <a:solidFill>
                  <a:srgbClr val="FF0000"/>
                </a:solidFill>
                <a:latin typeface="MeridienLTStd-Roman"/>
              </a:rPr>
              <a:t>another open standard for identity on the Web</a:t>
            </a:r>
            <a:r>
              <a:rPr lang="en-US" sz="1800" b="0" i="0" u="none" strike="noStrike" baseline="0" dirty="0">
                <a:latin typeface="MeridienLTStd-Roman"/>
              </a:rPr>
              <a:t>. The standard itself is directed by the Information Card Foundation, whose steering members include representatives from Google, Microsoft, PayPal, Oracle Novell, and Equifax. </a:t>
            </a:r>
          </a:p>
          <a:p>
            <a:pPr algn="just"/>
            <a:endParaRPr lang="en-US" sz="1800" b="0" i="0" u="none" strike="noStrike" baseline="0" dirty="0">
              <a:latin typeface="MeridienLTStd-Roman"/>
            </a:endParaRPr>
          </a:p>
          <a:p>
            <a:pPr algn="just"/>
            <a:r>
              <a:rPr lang="en-US" sz="1800" b="0" i="0" u="none" strike="noStrike" baseline="0" dirty="0">
                <a:latin typeface="MeridienLTStd-Roman"/>
              </a:rPr>
              <a:t>The Foundations states that its mission is “to reduce the instance of identity theft by securing digital identities in place of traditional logons and passwords.” </a:t>
            </a:r>
          </a:p>
          <a:p>
            <a:pPr algn="just"/>
            <a:endParaRPr lang="en-US" sz="1800" b="0" i="0" u="none" strike="noStrike" baseline="0" dirty="0">
              <a:latin typeface="MeridienLTStd-Roman"/>
            </a:endParaRPr>
          </a:p>
          <a:p>
            <a:pPr algn="just"/>
            <a:r>
              <a:rPr lang="en-US" sz="1800" b="0" i="0" u="none" strike="noStrike" baseline="0" dirty="0">
                <a:latin typeface="MeridienLTStd-Roman"/>
              </a:rPr>
              <a:t>The goal of this standard is to provide users with a </a:t>
            </a:r>
            <a:r>
              <a:rPr lang="en-US" sz="1800" b="0" i="0" u="none" strike="noStrike" baseline="0" dirty="0">
                <a:solidFill>
                  <a:srgbClr val="FF0000"/>
                </a:solidFill>
                <a:latin typeface="MeridienLTStd-Roman"/>
              </a:rPr>
              <a:t>safe, consistent, phishing-resistant user interface that doesn’t require a username and password.</a:t>
            </a:r>
            <a:endParaRPr lang="en-US" dirty="0">
              <a:solidFill>
                <a:srgbClr val="FF0000"/>
              </a:solidFill>
            </a:endParaRPr>
          </a:p>
        </p:txBody>
      </p:sp>
    </p:spTree>
    <p:extLst>
      <p:ext uri="{BB962C8B-B14F-4D97-AF65-F5344CB8AC3E}">
        <p14:creationId xmlns:p14="http://schemas.microsoft.com/office/powerpoint/2010/main" val="34672059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08BC-15F7-4FCF-04EF-56A0E3779F4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7FDA730-3482-B32B-DE0F-28AF2E3EE5B9}"/>
              </a:ext>
            </a:extLst>
          </p:cNvPr>
          <p:cNvSpPr>
            <a:spLocks noGrp="1"/>
          </p:cNvSpPr>
          <p:nvPr>
            <p:ph type="body" idx="1"/>
          </p:nvPr>
        </p:nvSpPr>
        <p:spPr/>
        <p:txBody>
          <a:bodyPr/>
          <a:lstStyle/>
          <a:p>
            <a:pPr algn="l"/>
            <a:r>
              <a:rPr lang="en-US" sz="1800" b="0" i="0" u="none" strike="noStrike" baseline="0" dirty="0">
                <a:latin typeface="MeridienLTStd-Roman"/>
              </a:rPr>
              <a:t>People can use an </a:t>
            </a:r>
            <a:r>
              <a:rPr lang="en-US" sz="1800" b="0" i="0" u="none" strike="noStrike" baseline="0" dirty="0">
                <a:solidFill>
                  <a:srgbClr val="FF0000"/>
                </a:solidFill>
                <a:latin typeface="MeridienLTStd-Roman"/>
              </a:rPr>
              <a:t>information card digital identity across multiple sites for convenience without compromising their login information </a:t>
            </a:r>
            <a:r>
              <a:rPr lang="en-US" sz="1800" b="0" i="0" u="none" strike="noStrike" baseline="0" dirty="0">
                <a:latin typeface="MeridienLTStd-Roman"/>
              </a:rPr>
              <a:t>(similar to using an OpenID identity across multiple sites).</a:t>
            </a:r>
          </a:p>
          <a:p>
            <a:pPr algn="l"/>
            <a:endParaRPr lang="en-US" sz="1800" b="0" i="0" u="none" strike="noStrike" baseline="0" dirty="0">
              <a:latin typeface="MeridienLTStd-Roman"/>
            </a:endParaRPr>
          </a:p>
          <a:p>
            <a:pPr algn="l"/>
            <a:r>
              <a:rPr lang="en-US" sz="1800" b="0" i="0" u="none" strike="noStrike" baseline="0" dirty="0">
                <a:latin typeface="MeridienLTStd-Roman"/>
              </a:rPr>
              <a:t> The Information Cards Protocol is designed for use in high-value scenarios, such as </a:t>
            </a:r>
            <a:r>
              <a:rPr lang="en-US" sz="1800" b="0" i="0" u="none" strike="noStrike" baseline="0" dirty="0">
                <a:solidFill>
                  <a:srgbClr val="FF0000"/>
                </a:solidFill>
                <a:latin typeface="MeridienLTStd-Roman"/>
              </a:rPr>
              <a:t>banking, where phishing resistance and support for secure authentication mechanisms such as smart cards are critical business requirements</a:t>
            </a:r>
            <a:r>
              <a:rPr lang="en-US" sz="1800" b="0" i="0" u="none" strike="noStrike" baseline="0" dirty="0">
                <a:latin typeface="MeridienLTStd-Roman"/>
              </a:rPr>
              <a:t>.</a:t>
            </a:r>
            <a:endParaRPr lang="en-US" dirty="0"/>
          </a:p>
        </p:txBody>
      </p:sp>
    </p:spTree>
    <p:extLst>
      <p:ext uri="{BB962C8B-B14F-4D97-AF65-F5344CB8AC3E}">
        <p14:creationId xmlns:p14="http://schemas.microsoft.com/office/powerpoint/2010/main" val="211902352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6F41-0421-DED4-D50D-E2337E9319C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914FD2A-D3C0-CA85-F36F-F0ED9ED358C7}"/>
              </a:ext>
            </a:extLst>
          </p:cNvPr>
          <p:cNvSpPr>
            <a:spLocks noGrp="1"/>
          </p:cNvSpPr>
          <p:nvPr>
            <p:ph type="body" idx="1"/>
          </p:nvPr>
        </p:nvSpPr>
        <p:spPr/>
        <p:txBody>
          <a:bodyPr/>
          <a:lstStyle/>
          <a:p>
            <a:pPr algn="l"/>
            <a:r>
              <a:rPr lang="en-US" sz="1800" b="0" i="0" u="none" strike="noStrike" baseline="0" dirty="0">
                <a:latin typeface="MeridienLTStd-Roman"/>
              </a:rPr>
              <a:t>Any service provider can implement, issue, or accept information cards (also called </a:t>
            </a:r>
            <a:r>
              <a:rPr lang="en-US" sz="1800" b="0" i="0" u="none" strike="noStrike" baseline="0" dirty="0" err="1">
                <a:latin typeface="MeridienLTStd-Roman"/>
              </a:rPr>
              <a:t>i</a:t>
            </a:r>
            <a:r>
              <a:rPr lang="en-US" sz="1800" b="0" i="0" u="none" strike="noStrike" baseline="0" dirty="0">
                <a:latin typeface="MeridienLTStd-Roman"/>
              </a:rPr>
              <a:t>-cards). Information cards are composed using WS-* specifications instead of HTTP redirect, so the specifications are significantly more complicated than OpenID. </a:t>
            </a:r>
          </a:p>
          <a:p>
            <a:pPr algn="l"/>
            <a:endParaRPr lang="en-US" sz="1800" b="0" i="0" u="none" strike="noStrike" baseline="0" dirty="0">
              <a:latin typeface="MeridienLTStd-Roman"/>
            </a:endParaRPr>
          </a:p>
          <a:p>
            <a:pPr algn="l"/>
            <a:r>
              <a:rPr lang="en-US" sz="1800" b="0" i="0" u="none" strike="noStrike" baseline="0" dirty="0">
                <a:latin typeface="MeridienLTStd-Roman"/>
              </a:rPr>
              <a:t>Even though this system offers great protection against identity theft and phishing, it still has a few issues that prevent it from achieving its mission. </a:t>
            </a:r>
            <a:endParaRPr lang="en-US" dirty="0"/>
          </a:p>
        </p:txBody>
      </p:sp>
    </p:spTree>
    <p:extLst>
      <p:ext uri="{BB962C8B-B14F-4D97-AF65-F5344CB8AC3E}">
        <p14:creationId xmlns:p14="http://schemas.microsoft.com/office/powerpoint/2010/main" val="38497953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C155-9391-8948-ACE6-8C1BE876DC5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3100655A-92FF-A922-486F-1BF877F50C39}"/>
              </a:ext>
            </a:extLst>
          </p:cNvPr>
          <p:cNvSpPr>
            <a:spLocks noGrp="1"/>
          </p:cNvSpPr>
          <p:nvPr>
            <p:ph type="body" idx="1"/>
          </p:nvPr>
        </p:nvSpPr>
        <p:spPr/>
        <p:txBody>
          <a:bodyPr>
            <a:normAutofit/>
          </a:bodyPr>
          <a:lstStyle/>
          <a:p>
            <a:pPr algn="l"/>
            <a:r>
              <a:rPr lang="en-US" sz="1800" b="0" i="0" u="none" strike="noStrike" baseline="0" dirty="0">
                <a:latin typeface="MeridienLTStd-Roman"/>
              </a:rPr>
              <a:t>The greatest problem with the </a:t>
            </a:r>
            <a:r>
              <a:rPr lang="en-US" sz="1800" b="0" i="0" u="none" strike="noStrike" baseline="0" dirty="0">
                <a:solidFill>
                  <a:srgbClr val="FF0000"/>
                </a:solidFill>
                <a:latin typeface="MeridienLTStd-Roman"/>
              </a:rPr>
              <a:t>system is that it only works if the website used by the consumer is participating and accepts information cards</a:t>
            </a:r>
            <a:r>
              <a:rPr lang="en-US" sz="1800" b="0" i="0" u="none" strike="noStrike" baseline="0" dirty="0">
                <a:latin typeface="MeridienLTStd-Roman"/>
              </a:rPr>
              <a:t>. If this affiliation is not present, the information card is useless.</a:t>
            </a:r>
          </a:p>
          <a:p>
            <a:pPr algn="l"/>
            <a:endParaRPr lang="en-US" sz="1800" b="0" i="0" u="none" strike="noStrike" baseline="0" dirty="0">
              <a:latin typeface="MeridienLTStd-Roman"/>
            </a:endParaRPr>
          </a:p>
          <a:p>
            <a:pPr algn="l"/>
            <a:r>
              <a:rPr lang="en-US" sz="1800" b="0" i="0" u="none" strike="noStrike" baseline="0" dirty="0">
                <a:latin typeface="MeridienLTStd-Roman"/>
              </a:rPr>
              <a:t> As more and more websites accept information cards, the system will become more and more useful, but until that time, they have limited use.</a:t>
            </a:r>
          </a:p>
          <a:p>
            <a:pPr algn="l"/>
            <a:endParaRPr lang="en-US" sz="1800" b="0" i="0" u="none" strike="noStrike" baseline="0" dirty="0">
              <a:latin typeface="MeridienLTStd-Roman"/>
            </a:endParaRPr>
          </a:p>
          <a:p>
            <a:pPr algn="l"/>
            <a:r>
              <a:rPr lang="en-US" sz="1800" b="0" i="0" u="none" strike="noStrike" baseline="0" dirty="0">
                <a:latin typeface="MeridienLTStd-Roman"/>
              </a:rPr>
              <a:t> For example, one can use a managed information card issued by Microsoft Windows Live ID to provide single sign-on to most of Microsoft’s sites, including MSDN, TechNet, Live, and Connect.</a:t>
            </a:r>
            <a:endParaRPr lang="en-US" dirty="0"/>
          </a:p>
        </p:txBody>
      </p:sp>
    </p:spTree>
    <p:extLst>
      <p:ext uri="{BB962C8B-B14F-4D97-AF65-F5344CB8AC3E}">
        <p14:creationId xmlns:p14="http://schemas.microsoft.com/office/powerpoint/2010/main" val="319275388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AE58-61EC-1F80-6B84-A8A6B8AE375B}"/>
              </a:ext>
            </a:extLst>
          </p:cNvPr>
          <p:cNvSpPr>
            <a:spLocks noGrp="1"/>
          </p:cNvSpPr>
          <p:nvPr>
            <p:ph type="title"/>
          </p:nvPr>
        </p:nvSpPr>
        <p:spPr/>
        <p:txBody>
          <a:bodyPr>
            <a:normAutofit fontScale="90000"/>
          </a:bodyPr>
          <a:lstStyle/>
          <a:p>
            <a:r>
              <a:rPr lang="en-US" sz="3200" b="1" i="0" u="none" strike="noStrike" baseline="0" dirty="0">
                <a:latin typeface="ITCBaileySansCom-Bold"/>
              </a:rPr>
              <a:t>Open Authentication (OATH)</a:t>
            </a:r>
            <a:br>
              <a:rPr lang="en-US" sz="3200" b="1" i="0" u="none" strike="noStrike" baseline="0" dirty="0">
                <a:latin typeface="ITCBaileySansCom-Bold"/>
              </a:rPr>
            </a:br>
            <a:endParaRPr lang="en-US" dirty="0"/>
          </a:p>
        </p:txBody>
      </p:sp>
      <p:sp>
        <p:nvSpPr>
          <p:cNvPr id="3" name="Text Placeholder 2">
            <a:extLst>
              <a:ext uri="{FF2B5EF4-FFF2-40B4-BE49-F238E27FC236}">
                <a16:creationId xmlns:a16="http://schemas.microsoft.com/office/drawing/2014/main" id="{8BE80B4A-8EAA-0C6A-0AB6-E4479ADB7AFB}"/>
              </a:ext>
            </a:extLst>
          </p:cNvPr>
          <p:cNvSpPr>
            <a:spLocks noGrp="1"/>
          </p:cNvSpPr>
          <p:nvPr>
            <p:ph type="body" idx="1"/>
          </p:nvPr>
        </p:nvSpPr>
        <p:spPr/>
        <p:txBody>
          <a:bodyPr/>
          <a:lstStyle/>
          <a:p>
            <a:pPr algn="l"/>
            <a:r>
              <a:rPr lang="en-US" sz="1800" b="0" i="0" u="none" strike="noStrike" baseline="0" dirty="0">
                <a:latin typeface="MeridienLTStd-Roman"/>
              </a:rPr>
              <a:t>OATH is a collaborative effort of IT industry leaders aimed at providing an </a:t>
            </a:r>
            <a:r>
              <a:rPr lang="en-US" sz="1800" b="0" i="0" u="none" strike="noStrike" baseline="0" dirty="0">
                <a:solidFill>
                  <a:srgbClr val="FF0000"/>
                </a:solidFill>
                <a:latin typeface="MeridienLTStd-Roman"/>
              </a:rPr>
              <a:t>architecture reference for universal, strong authentication across all users and all devices over all networks</a:t>
            </a:r>
            <a:r>
              <a:rPr lang="en-US" sz="1800" b="0" i="0" u="none" strike="noStrike" baseline="0" dirty="0">
                <a:latin typeface="MeridienLTStd-Roman"/>
              </a:rPr>
              <a:t>.</a:t>
            </a:r>
          </a:p>
          <a:p>
            <a:pPr algn="l"/>
            <a:r>
              <a:rPr lang="en-US" sz="1800" b="0" i="0" u="none" strike="noStrike" baseline="0" dirty="0">
                <a:latin typeface="MeridienLTStd-Roman"/>
              </a:rPr>
              <a:t>The goal of this initiative is to address the three major authentication methods:</a:t>
            </a:r>
          </a:p>
          <a:p>
            <a:pPr algn="l"/>
            <a:endParaRPr lang="en-US" dirty="0"/>
          </a:p>
        </p:txBody>
      </p:sp>
      <p:pic>
        <p:nvPicPr>
          <p:cNvPr id="5" name="Picture 4">
            <a:extLst>
              <a:ext uri="{FF2B5EF4-FFF2-40B4-BE49-F238E27FC236}">
                <a16:creationId xmlns:a16="http://schemas.microsoft.com/office/drawing/2014/main" id="{550D7B56-64F6-BCCA-4B47-946E5B737638}"/>
              </a:ext>
            </a:extLst>
          </p:cNvPr>
          <p:cNvPicPr>
            <a:picLocks noChangeAspect="1"/>
          </p:cNvPicPr>
          <p:nvPr/>
        </p:nvPicPr>
        <p:blipFill>
          <a:blip r:embed="rId2"/>
          <a:stretch>
            <a:fillRect/>
          </a:stretch>
        </p:blipFill>
        <p:spPr>
          <a:xfrm>
            <a:off x="311701" y="2743348"/>
            <a:ext cx="8189120" cy="1825452"/>
          </a:xfrm>
          <a:prstGeom prst="rect">
            <a:avLst/>
          </a:prstGeom>
        </p:spPr>
      </p:pic>
    </p:spTree>
    <p:extLst>
      <p:ext uri="{BB962C8B-B14F-4D97-AF65-F5344CB8AC3E}">
        <p14:creationId xmlns:p14="http://schemas.microsoft.com/office/powerpoint/2010/main" val="5105873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F9F2-4317-15C5-86A8-341CE2C68C27}"/>
              </a:ext>
            </a:extLst>
          </p:cNvPr>
          <p:cNvSpPr>
            <a:spLocks noGrp="1"/>
          </p:cNvSpPr>
          <p:nvPr>
            <p:ph type="title"/>
          </p:nvPr>
        </p:nvSpPr>
        <p:spPr/>
        <p:txBody>
          <a:bodyPr>
            <a:normAutofit fontScale="90000"/>
          </a:bodyPr>
          <a:lstStyle/>
          <a:p>
            <a:r>
              <a:rPr lang="en-US" sz="3200" b="1" i="0" u="none" strike="noStrike" baseline="0" dirty="0">
                <a:latin typeface="ITCBaileySansCom-Bold"/>
              </a:rPr>
              <a:t>Open Authentication API (</a:t>
            </a:r>
            <a:r>
              <a:rPr lang="en-US" sz="3200" b="1" i="0" u="none" strike="noStrike" baseline="0" dirty="0" err="1">
                <a:latin typeface="ITCBaileySansCom-Bold"/>
              </a:rPr>
              <a:t>OpenAuth</a:t>
            </a:r>
            <a:r>
              <a:rPr lang="en-US" sz="3200" b="1" i="0" u="none" strike="noStrike" baseline="0" dirty="0">
                <a:latin typeface="ITCBaileySansCom-Bold"/>
              </a:rPr>
              <a:t>)</a:t>
            </a:r>
            <a:br>
              <a:rPr lang="en-US" sz="3200" b="1" i="0" u="none" strike="noStrike" baseline="0" dirty="0">
                <a:latin typeface="ITCBaileySansCom-Bold"/>
              </a:rPr>
            </a:br>
            <a:endParaRPr lang="en-US" dirty="0"/>
          </a:p>
        </p:txBody>
      </p:sp>
      <p:sp>
        <p:nvSpPr>
          <p:cNvPr id="3" name="Text Placeholder 2">
            <a:extLst>
              <a:ext uri="{FF2B5EF4-FFF2-40B4-BE49-F238E27FC236}">
                <a16:creationId xmlns:a16="http://schemas.microsoft.com/office/drawing/2014/main" id="{8A2E3C65-9CAC-AE4C-8975-8BDF51470347}"/>
              </a:ext>
            </a:extLst>
          </p:cNvPr>
          <p:cNvSpPr>
            <a:spLocks noGrp="1"/>
          </p:cNvSpPr>
          <p:nvPr>
            <p:ph type="body" idx="1"/>
          </p:nvPr>
        </p:nvSpPr>
        <p:spPr/>
        <p:txBody>
          <a:bodyPr/>
          <a:lstStyle/>
          <a:p>
            <a:pPr algn="l"/>
            <a:r>
              <a:rPr lang="en-US" sz="1800" b="0" i="0" u="none" strike="noStrike" baseline="0" dirty="0" err="1">
                <a:latin typeface="MeridienLTStd-Roman"/>
              </a:rPr>
              <a:t>OpenAuth</a:t>
            </a:r>
            <a:r>
              <a:rPr lang="en-US" sz="1800" b="0" i="0" u="none" strike="noStrike" baseline="0" dirty="0">
                <a:latin typeface="MeridienLTStd-Roman"/>
              </a:rPr>
              <a:t> is an AOL-proprietary API that enables third-party websites and applications to authenticate AOL and AOL Instant Messenger (AIM) users through their websites and applications.</a:t>
            </a:r>
          </a:p>
          <a:p>
            <a:pPr algn="l"/>
            <a:endParaRPr lang="en-US" dirty="0">
              <a:latin typeface="MeridienLTStd-Roman"/>
            </a:endParaRPr>
          </a:p>
          <a:p>
            <a:pPr marL="114300" indent="0" algn="l">
              <a:buNone/>
            </a:pPr>
            <a:endParaRPr lang="en-US" sz="1800" b="0" i="0" u="none" strike="noStrike" baseline="0" dirty="0">
              <a:latin typeface="MeridienLTStd-Roman"/>
            </a:endParaRPr>
          </a:p>
          <a:p>
            <a:pPr algn="l"/>
            <a:r>
              <a:rPr lang="en-US" sz="1800" b="0" i="0" u="none" strike="noStrike" baseline="0" dirty="0">
                <a:latin typeface="MeridienLTStd-Roman"/>
              </a:rPr>
              <a:t> Using this authentication method, an AIM- or AOL-registered user can log on to a third-party website or application and access AOL services or new services built on top of AOL services.</a:t>
            </a:r>
            <a:endParaRPr lang="en-US" dirty="0"/>
          </a:p>
        </p:txBody>
      </p:sp>
    </p:spTree>
    <p:extLst>
      <p:ext uri="{BB962C8B-B14F-4D97-AF65-F5344CB8AC3E}">
        <p14:creationId xmlns:p14="http://schemas.microsoft.com/office/powerpoint/2010/main" val="4198347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b="1" i="0" u="none" strike="noStrike" baseline="0" dirty="0">
                <a:latin typeface="ITCBaileySansCom-Bold"/>
              </a:rPr>
              <a:t>Ensuring the Availability of Internet-Facing Resources</a:t>
            </a:r>
            <a:endParaRPr sz="3600" dirty="0"/>
          </a:p>
        </p:txBody>
      </p:sp>
      <p:sp>
        <p:nvSpPr>
          <p:cNvPr id="133" name="Google Shape;133;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algn="l"/>
            <a:r>
              <a:rPr lang="en-US" sz="1800" b="0" i="0" u="none" strike="noStrike" baseline="0" dirty="0">
                <a:latin typeface="MeridienLTStd-Roman"/>
              </a:rPr>
              <a:t>Reliance </a:t>
            </a:r>
            <a:r>
              <a:rPr lang="en-US" sz="1800" b="0" i="0" u="none" strike="noStrike" baseline="0" dirty="0">
                <a:solidFill>
                  <a:srgbClr val="FF0000"/>
                </a:solidFill>
                <a:latin typeface="MeridienLTStd-Roman"/>
              </a:rPr>
              <a:t>on network security has increased because an increased amount of data or an increased number of organizational personnel now depend on externally hosted devices to ensure the availability of cloud-provided resources.</a:t>
            </a:r>
          </a:p>
          <a:p>
            <a:pPr algn="l"/>
            <a:r>
              <a:rPr lang="en-US" dirty="0">
                <a:latin typeface="MeridienLTStd-Roman"/>
              </a:rPr>
              <a:t>Example:</a:t>
            </a:r>
          </a:p>
          <a:p>
            <a:pPr lvl="1"/>
            <a:r>
              <a:rPr lang="en-US" sz="1800" b="1" i="0" u="none" strike="noStrike" baseline="0" dirty="0">
                <a:solidFill>
                  <a:srgbClr val="FF0000"/>
                </a:solidFill>
                <a:latin typeface="MeridienLTStd-Roman"/>
              </a:rPr>
              <a:t>BGP prefix hijacking</a:t>
            </a:r>
          </a:p>
          <a:p>
            <a:pPr lvl="1"/>
            <a:r>
              <a:rPr lang="en-US" sz="1800" b="1" i="0" u="none" strike="noStrike" baseline="0" dirty="0">
                <a:solidFill>
                  <a:srgbClr val="FF0000"/>
                </a:solidFill>
                <a:latin typeface="MeridienLTStd-Roman"/>
              </a:rPr>
              <a:t>DNS  attacks</a:t>
            </a:r>
            <a:endParaRPr b="1" dirty="0">
              <a:solidFill>
                <a:srgbClr val="FF0000"/>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66826-6B07-C09E-6D6C-E28FE17913DB}"/>
              </a:ext>
            </a:extLst>
          </p:cNvPr>
          <p:cNvSpPr>
            <a:spLocks noGrp="1"/>
          </p:cNvSpPr>
          <p:nvPr>
            <p:ph type="title"/>
          </p:nvPr>
        </p:nvSpPr>
        <p:spPr/>
        <p:txBody>
          <a:bodyPr/>
          <a:lstStyle/>
          <a:p>
            <a:r>
              <a:rPr lang="en-US" sz="1800" b="0" i="0" u="none" strike="noStrike" baseline="0" dirty="0">
                <a:latin typeface="MeridienLTStd-Roman"/>
              </a:rPr>
              <a:t>According to AOL, the </a:t>
            </a:r>
            <a:r>
              <a:rPr lang="en-US" sz="1800" b="0" i="0" u="none" strike="noStrike" baseline="0" dirty="0" err="1">
                <a:latin typeface="MeridienLTStd-Roman"/>
              </a:rPr>
              <a:t>OpenAuth</a:t>
            </a:r>
            <a:r>
              <a:rPr lang="en-US" sz="1800" b="0" i="0" u="none" strike="noStrike" baseline="0" dirty="0">
                <a:latin typeface="MeridienLTStd-Roman"/>
              </a:rPr>
              <a:t> API provides the following features:</a:t>
            </a:r>
            <a:endParaRPr lang="en-US" dirty="0"/>
          </a:p>
        </p:txBody>
      </p:sp>
      <p:sp>
        <p:nvSpPr>
          <p:cNvPr id="3" name="Text Placeholder 2">
            <a:extLst>
              <a:ext uri="{FF2B5EF4-FFF2-40B4-BE49-F238E27FC236}">
                <a16:creationId xmlns:a16="http://schemas.microsoft.com/office/drawing/2014/main" id="{DA5CCCB9-06F7-3455-B4C6-2DEEE47C2B8C}"/>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DC63AEC-FCCB-1EFB-DF6A-33C8559FE463}"/>
              </a:ext>
            </a:extLst>
          </p:cNvPr>
          <p:cNvPicPr>
            <a:picLocks noChangeAspect="1"/>
          </p:cNvPicPr>
          <p:nvPr/>
        </p:nvPicPr>
        <p:blipFill>
          <a:blip r:embed="rId2"/>
          <a:stretch>
            <a:fillRect/>
          </a:stretch>
        </p:blipFill>
        <p:spPr>
          <a:xfrm>
            <a:off x="-309966" y="1249565"/>
            <a:ext cx="8806606" cy="3113208"/>
          </a:xfrm>
          <a:prstGeom prst="rect">
            <a:avLst/>
          </a:prstGeom>
        </p:spPr>
      </p:pic>
    </p:spTree>
    <p:extLst>
      <p:ext uri="{BB962C8B-B14F-4D97-AF65-F5344CB8AC3E}">
        <p14:creationId xmlns:p14="http://schemas.microsoft.com/office/powerpoint/2010/main" val="1365128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BB9D8-ADBC-4F84-ACFB-0A9EDCBD8DE7}"/>
              </a:ext>
            </a:extLst>
          </p:cNvPr>
          <p:cNvSpPr>
            <a:spLocks noGrp="1"/>
          </p:cNvSpPr>
          <p:nvPr>
            <p:ph type="title"/>
          </p:nvPr>
        </p:nvSpPr>
        <p:spPr/>
        <p:txBody>
          <a:bodyPr>
            <a:normAutofit fontScale="90000"/>
          </a:bodyPr>
          <a:lstStyle/>
          <a:p>
            <a:r>
              <a:rPr lang="en-US" sz="3200" b="1" i="0" u="none" strike="noStrike" baseline="0" dirty="0">
                <a:latin typeface="ITCBaileySansCom-Bold"/>
              </a:rPr>
              <a:t>Cloud Identity Administration</a:t>
            </a:r>
            <a:br>
              <a:rPr lang="en-US" sz="3200" b="1" i="0" u="none" strike="noStrike" baseline="0" dirty="0">
                <a:latin typeface="ITCBaileySansCom-Bold"/>
              </a:rPr>
            </a:br>
            <a:endParaRPr lang="en-US" dirty="0"/>
          </a:p>
        </p:txBody>
      </p:sp>
      <p:sp>
        <p:nvSpPr>
          <p:cNvPr id="3" name="Text Placeholder 2">
            <a:extLst>
              <a:ext uri="{FF2B5EF4-FFF2-40B4-BE49-F238E27FC236}">
                <a16:creationId xmlns:a16="http://schemas.microsoft.com/office/drawing/2014/main" id="{0E153CC7-0F26-F9C6-EBB9-D68DF88EBF10}"/>
              </a:ext>
            </a:extLst>
          </p:cNvPr>
          <p:cNvSpPr>
            <a:spLocks noGrp="1"/>
          </p:cNvSpPr>
          <p:nvPr>
            <p:ph type="body" idx="1"/>
          </p:nvPr>
        </p:nvSpPr>
        <p:spPr/>
        <p:txBody>
          <a:bodyPr/>
          <a:lstStyle/>
          <a:p>
            <a:pPr algn="l"/>
            <a:r>
              <a:rPr lang="en-US" sz="1800" b="0" i="0" u="none" strike="noStrike" baseline="0" dirty="0">
                <a:latin typeface="MeridienLTStd-Roman"/>
              </a:rPr>
              <a:t>Cloud identity administrative functions should focus on life cycle management of user identities in the cloud—provisioning, deprovisioning, identity federation, SSO, password or credentials management, profile management, and administrative management.</a:t>
            </a:r>
            <a:endParaRPr lang="en-US" dirty="0"/>
          </a:p>
        </p:txBody>
      </p:sp>
    </p:spTree>
    <p:extLst>
      <p:ext uri="{BB962C8B-B14F-4D97-AF65-F5344CB8AC3E}">
        <p14:creationId xmlns:p14="http://schemas.microsoft.com/office/powerpoint/2010/main" val="373173124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E0C3-2991-FFB8-C750-710A1B0F524D}"/>
              </a:ext>
            </a:extLst>
          </p:cNvPr>
          <p:cNvSpPr>
            <a:spLocks noGrp="1"/>
          </p:cNvSpPr>
          <p:nvPr>
            <p:ph type="title"/>
          </p:nvPr>
        </p:nvSpPr>
        <p:spPr>
          <a:xfrm>
            <a:off x="311700" y="445024"/>
            <a:ext cx="8520600" cy="3080839"/>
          </a:xfrm>
        </p:spPr>
        <p:txBody>
          <a:bodyPr>
            <a:noAutofit/>
          </a:bodyPr>
          <a:lstStyle/>
          <a:p>
            <a:pPr algn="ctr"/>
            <a:br>
              <a:rPr lang="en-US" sz="3600" b="1" dirty="0"/>
            </a:br>
            <a:br>
              <a:rPr lang="en-US" sz="3600" b="1" dirty="0"/>
            </a:br>
            <a:br>
              <a:rPr lang="en-US" sz="3600" b="1" dirty="0"/>
            </a:br>
            <a:r>
              <a:rPr lang="en-US" sz="3600" b="1" dirty="0"/>
              <a:t>Module-4</a:t>
            </a:r>
          </a:p>
        </p:txBody>
      </p:sp>
      <p:pic>
        <p:nvPicPr>
          <p:cNvPr id="4" name="Picture 3">
            <a:extLst>
              <a:ext uri="{FF2B5EF4-FFF2-40B4-BE49-F238E27FC236}">
                <a16:creationId xmlns:a16="http://schemas.microsoft.com/office/drawing/2014/main" id="{D7A0769C-61DB-EE1F-AE2E-7BD857E469ED}"/>
              </a:ext>
            </a:extLst>
          </p:cNvPr>
          <p:cNvPicPr>
            <a:picLocks noChangeAspect="1"/>
          </p:cNvPicPr>
          <p:nvPr/>
        </p:nvPicPr>
        <p:blipFill>
          <a:blip r:embed="rId2"/>
          <a:stretch>
            <a:fillRect/>
          </a:stretch>
        </p:blipFill>
        <p:spPr>
          <a:xfrm>
            <a:off x="891977" y="2760966"/>
            <a:ext cx="7360045" cy="1529793"/>
          </a:xfrm>
          <a:prstGeom prst="rect">
            <a:avLst/>
          </a:prstGeom>
        </p:spPr>
      </p:pic>
    </p:spTree>
    <p:extLst>
      <p:ext uri="{BB962C8B-B14F-4D97-AF65-F5344CB8AC3E}">
        <p14:creationId xmlns:p14="http://schemas.microsoft.com/office/powerpoint/2010/main" val="39750211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DD21-3825-6D25-5012-13C99DB32CA7}"/>
              </a:ext>
            </a:extLst>
          </p:cNvPr>
          <p:cNvSpPr>
            <a:spLocks noGrp="1"/>
          </p:cNvSpPr>
          <p:nvPr>
            <p:ph type="title"/>
          </p:nvPr>
        </p:nvSpPr>
        <p:spPr/>
        <p:txBody>
          <a:bodyPr>
            <a:normAutofit/>
          </a:bodyPr>
          <a:lstStyle/>
          <a:p>
            <a:r>
              <a:rPr lang="en-US" sz="1800" b="1" i="0" u="none" strike="noStrike" baseline="0" dirty="0">
                <a:latin typeface="ITCBaileyQuadCom-Bold"/>
              </a:rPr>
              <a:t>Security Management in the Cloud</a:t>
            </a:r>
            <a:endParaRPr lang="en-US" dirty="0"/>
          </a:p>
        </p:txBody>
      </p:sp>
      <p:sp>
        <p:nvSpPr>
          <p:cNvPr id="3" name="Text Placeholder 2">
            <a:extLst>
              <a:ext uri="{FF2B5EF4-FFF2-40B4-BE49-F238E27FC236}">
                <a16:creationId xmlns:a16="http://schemas.microsoft.com/office/drawing/2014/main" id="{81018B52-3763-8E4B-F68D-7CF501AC8883}"/>
              </a:ext>
            </a:extLst>
          </p:cNvPr>
          <p:cNvSpPr>
            <a:spLocks noGrp="1"/>
          </p:cNvSpPr>
          <p:nvPr>
            <p:ph type="body" idx="1"/>
          </p:nvPr>
        </p:nvSpPr>
        <p:spPr>
          <a:xfrm>
            <a:off x="311700" y="960895"/>
            <a:ext cx="8520600" cy="3607905"/>
          </a:xfrm>
        </p:spPr>
        <p:txBody>
          <a:bodyPr>
            <a:normAutofit/>
          </a:bodyPr>
          <a:lstStyle/>
          <a:p>
            <a:pPr algn="just"/>
            <a:r>
              <a:rPr lang="en-US" sz="1400" dirty="0">
                <a:latin typeface="Times New Roman" panose="02020603050405020304" pitchFamily="18" charset="0"/>
                <a:cs typeface="Times New Roman" panose="02020603050405020304" pitchFamily="18" charset="0"/>
              </a:rPr>
              <a:t>WITH THE ADOPTION </a:t>
            </a:r>
            <a:r>
              <a:rPr lang="en-US" sz="1400" dirty="0">
                <a:solidFill>
                  <a:srgbClr val="FF0000"/>
                </a:solidFill>
                <a:latin typeface="Times New Roman" panose="02020603050405020304" pitchFamily="18" charset="0"/>
                <a:cs typeface="Times New Roman" panose="02020603050405020304" pitchFamily="18" charset="0"/>
              </a:rPr>
              <a:t>OF PUBLIC CLOUD SERVICES</a:t>
            </a:r>
            <a:r>
              <a:rPr lang="en-US" sz="1400" dirty="0">
                <a:latin typeface="Times New Roman" panose="02020603050405020304" pitchFamily="18" charset="0"/>
                <a:cs typeface="Times New Roman" panose="02020603050405020304" pitchFamily="18" charset="0"/>
              </a:rPr>
              <a:t>,  A LARGE PART OF YOUR NETWORK, system, applications, and data will move under third-party provider control. </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The cloud services delivery model will create islands (clouds) of virtual perimeters as well as a security model with responsibilities </a:t>
            </a:r>
            <a:r>
              <a:rPr lang="en-US" sz="1400" dirty="0">
                <a:solidFill>
                  <a:srgbClr val="FF0000"/>
                </a:solidFill>
                <a:latin typeface="Times New Roman" panose="02020603050405020304" pitchFamily="18" charset="0"/>
                <a:cs typeface="Times New Roman" panose="02020603050405020304" pitchFamily="18" charset="0"/>
              </a:rPr>
              <a:t>shared between the customer and the cloud service provider (CSP). </a:t>
            </a:r>
          </a:p>
          <a:p>
            <a:pPr algn="just"/>
            <a:endParaRPr lang="en-US" sz="1400" dirty="0">
              <a:solidFill>
                <a:srgbClr val="FF0000"/>
              </a:solidFill>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This shared responsibility model will bring new security management challenges to the organization’s IT operations staff. </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With that in mind, the first question a chief information security officer (CISO) must answer is </a:t>
            </a:r>
            <a:r>
              <a:rPr lang="en-US" sz="1400" b="1" dirty="0">
                <a:solidFill>
                  <a:srgbClr val="FF0000"/>
                </a:solidFill>
                <a:latin typeface="Times New Roman" panose="02020603050405020304" pitchFamily="18" charset="0"/>
                <a:cs typeface="Times New Roman" panose="02020603050405020304" pitchFamily="18" charset="0"/>
              </a:rPr>
              <a:t>whether she has adequate transparency from cloud services to manage the governance (shared responsibilities</a:t>
            </a:r>
            <a:r>
              <a:rPr lang="en-US" sz="1400" dirty="0">
                <a:latin typeface="Times New Roman" panose="02020603050405020304" pitchFamily="18" charset="0"/>
                <a:cs typeface="Times New Roman" panose="02020603050405020304" pitchFamily="18" charset="0"/>
              </a:rPr>
              <a:t>) and </a:t>
            </a:r>
            <a:r>
              <a:rPr lang="en-US" sz="1400" dirty="0">
                <a:solidFill>
                  <a:srgbClr val="FF0000"/>
                </a:solidFill>
                <a:latin typeface="Times New Roman" panose="02020603050405020304" pitchFamily="18" charset="0"/>
                <a:cs typeface="Times New Roman" panose="02020603050405020304" pitchFamily="18" charset="0"/>
              </a:rPr>
              <a:t>implementation of security management processes (preventive and detective controls) to assure the business </a:t>
            </a:r>
            <a:r>
              <a:rPr lang="en-US" sz="1400" dirty="0">
                <a:latin typeface="Times New Roman" panose="02020603050405020304" pitchFamily="18" charset="0"/>
                <a:cs typeface="Times New Roman" panose="02020603050405020304" pitchFamily="18" charset="0"/>
              </a:rPr>
              <a:t>that the data in the cloud is appropriately protected</a:t>
            </a:r>
          </a:p>
        </p:txBody>
      </p:sp>
    </p:spTree>
    <p:extLst>
      <p:ext uri="{BB962C8B-B14F-4D97-AF65-F5344CB8AC3E}">
        <p14:creationId xmlns:p14="http://schemas.microsoft.com/office/powerpoint/2010/main" val="18552951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BD10-4493-7DB4-1ABA-1BFAC85F67D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D53EEE7C-579D-4113-B993-976CD624A79A}"/>
              </a:ext>
            </a:extLst>
          </p:cNvPr>
          <p:cNvSpPr>
            <a:spLocks noGrp="1"/>
          </p:cNvSpPr>
          <p:nvPr>
            <p:ph type="body" idx="1"/>
          </p:nvPr>
        </p:nvSpPr>
        <p:spPr/>
        <p:txBody>
          <a:bodyPr/>
          <a:lstStyle/>
          <a:p>
            <a:pPr algn="just"/>
            <a:r>
              <a:rPr lang="en-US" sz="1800" b="0" i="0" u="none" strike="noStrike" baseline="0" dirty="0">
                <a:latin typeface="MeridienLTStd-Roman"/>
              </a:rPr>
              <a:t>The answer to this question has two parts: </a:t>
            </a:r>
            <a:r>
              <a:rPr lang="en-US" sz="1800" b="0" i="0" u="none" strike="noStrike" baseline="0" dirty="0">
                <a:solidFill>
                  <a:srgbClr val="FF0000"/>
                </a:solidFill>
                <a:latin typeface="MeridienLTStd-Roman"/>
              </a:rPr>
              <a:t>what security controls must the customer provide over and above the controls inherent in the cloud platform</a:t>
            </a:r>
            <a:r>
              <a:rPr lang="en-US" sz="1800" b="0" i="0" u="none" strike="noStrike" baseline="0" dirty="0">
                <a:latin typeface="MeridienLTStd-Roman"/>
              </a:rPr>
              <a:t>, and </a:t>
            </a:r>
            <a:r>
              <a:rPr lang="en-US" sz="1800" b="0" i="0" u="none" strike="noStrike" baseline="0" dirty="0">
                <a:solidFill>
                  <a:srgbClr val="0070C0"/>
                </a:solidFill>
                <a:latin typeface="MeridienLTStd-Roman"/>
              </a:rPr>
              <a:t>how must an enterprise’s security management tools and processes adapt to manage security in the cloud</a:t>
            </a:r>
            <a:r>
              <a:rPr lang="en-US" sz="1800" b="0" i="0" u="none" strike="noStrike" baseline="0" dirty="0">
                <a:latin typeface="MeridienLTStd-Roman"/>
              </a:rPr>
              <a:t>.</a:t>
            </a:r>
          </a:p>
          <a:p>
            <a:pPr algn="just"/>
            <a:endParaRPr lang="en-US" sz="1800" b="0" i="0" u="none" strike="noStrike" baseline="0" dirty="0">
              <a:latin typeface="MeridienLTStd-Roman"/>
            </a:endParaRPr>
          </a:p>
          <a:p>
            <a:pPr algn="just"/>
            <a:r>
              <a:rPr lang="en-US" sz="1800" b="0" i="0" u="none" strike="noStrike" baseline="0" dirty="0">
                <a:latin typeface="MeridienLTStd-Roman"/>
              </a:rPr>
              <a:t> Both answers must be continually reevaluated based on the sensitivity of the data and the service-level changes over time.</a:t>
            </a:r>
            <a:endParaRPr lang="en-US" dirty="0"/>
          </a:p>
        </p:txBody>
      </p:sp>
    </p:spTree>
    <p:extLst>
      <p:ext uri="{BB962C8B-B14F-4D97-AF65-F5344CB8AC3E}">
        <p14:creationId xmlns:p14="http://schemas.microsoft.com/office/powerpoint/2010/main" val="177768259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DA77-2C53-297F-E816-D797320C7A02}"/>
              </a:ext>
            </a:extLst>
          </p:cNvPr>
          <p:cNvSpPr>
            <a:spLocks noGrp="1"/>
          </p:cNvSpPr>
          <p:nvPr>
            <p:ph type="title"/>
          </p:nvPr>
        </p:nvSpPr>
        <p:spPr/>
        <p:txBody>
          <a:bodyPr>
            <a:normAutofit fontScale="90000"/>
          </a:bodyPr>
          <a:lstStyle/>
          <a:p>
            <a:r>
              <a:rPr lang="en-US" dirty="0"/>
              <a:t>USER -Responsibility</a:t>
            </a:r>
          </a:p>
        </p:txBody>
      </p:sp>
      <p:sp>
        <p:nvSpPr>
          <p:cNvPr id="3" name="Text Placeholder 2">
            <a:extLst>
              <a:ext uri="{FF2B5EF4-FFF2-40B4-BE49-F238E27FC236}">
                <a16:creationId xmlns:a16="http://schemas.microsoft.com/office/drawing/2014/main" id="{92E29B61-8173-7DEB-4066-172757926D94}"/>
              </a:ext>
            </a:extLst>
          </p:cNvPr>
          <p:cNvSpPr>
            <a:spLocks noGrp="1"/>
          </p:cNvSpPr>
          <p:nvPr>
            <p:ph type="body" idx="1"/>
          </p:nvPr>
        </p:nvSpPr>
        <p:spPr/>
        <p:txBody>
          <a:bodyPr>
            <a:normAutofit/>
          </a:bodyPr>
          <a:lstStyle/>
          <a:p>
            <a:pPr algn="l"/>
            <a:r>
              <a:rPr lang="en-US" sz="1800" b="0" i="0" u="none" strike="noStrike" baseline="0" dirty="0">
                <a:solidFill>
                  <a:srgbClr val="000000"/>
                </a:solidFill>
                <a:latin typeface="MeridienLTStd-Roman"/>
              </a:rPr>
              <a:t>As a customer of the cloud, you should start with the exercise of understanding the </a:t>
            </a:r>
            <a:r>
              <a:rPr lang="en-US" sz="1800" b="1" i="0" u="none" strike="noStrike" baseline="0" dirty="0">
                <a:solidFill>
                  <a:srgbClr val="0070C0"/>
                </a:solidFill>
                <a:latin typeface="MeridienLTStd-Roman"/>
              </a:rPr>
              <a:t>trust boundary of your services in the cloud</a:t>
            </a:r>
            <a:r>
              <a:rPr lang="en-US" sz="1800" b="0" i="0" u="none" strike="noStrike" baseline="0" dirty="0">
                <a:solidFill>
                  <a:srgbClr val="000000"/>
                </a:solidFill>
                <a:latin typeface="MeridienLTStd-Roman"/>
              </a:rPr>
              <a:t>.</a:t>
            </a:r>
          </a:p>
          <a:p>
            <a:pPr algn="l"/>
            <a:r>
              <a:rPr lang="en-US" sz="1800" b="0" i="0" u="none" strike="noStrike" baseline="0" dirty="0">
                <a:solidFill>
                  <a:srgbClr val="000000"/>
                </a:solidFill>
                <a:latin typeface="MeridienLTStd-Roman"/>
              </a:rPr>
              <a:t> You should understand </a:t>
            </a:r>
            <a:r>
              <a:rPr lang="en-US" sz="1800" b="0" i="0" u="none" strike="noStrike" baseline="0" dirty="0">
                <a:solidFill>
                  <a:schemeClr val="accent6">
                    <a:lumMod val="50000"/>
                  </a:schemeClr>
                </a:solidFill>
                <a:latin typeface="MeridienLTStd-Roman"/>
              </a:rPr>
              <a:t>all the layers you own, touch, or interface with in the cloud service—network, host, application, database, storage, and web services including identity services . </a:t>
            </a:r>
          </a:p>
          <a:p>
            <a:pPr algn="l"/>
            <a:r>
              <a:rPr lang="en-US" sz="1800" b="0" i="0" u="none" strike="noStrike" baseline="0" dirty="0">
                <a:solidFill>
                  <a:srgbClr val="000000"/>
                </a:solidFill>
                <a:latin typeface="MeridienLTStd-Roman"/>
              </a:rPr>
              <a:t>You also need to understand the scope of IT system management and monitoring responsibilities that fall on your shoulders, including access, change, configuration, patch, and vulnerability management.</a:t>
            </a:r>
          </a:p>
        </p:txBody>
      </p:sp>
    </p:spTree>
    <p:extLst>
      <p:ext uri="{BB962C8B-B14F-4D97-AF65-F5344CB8AC3E}">
        <p14:creationId xmlns:p14="http://schemas.microsoft.com/office/powerpoint/2010/main" val="1568000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31B1-C161-CFCD-3F29-257F47003C1E}"/>
              </a:ext>
            </a:extLst>
          </p:cNvPr>
          <p:cNvSpPr>
            <a:spLocks noGrp="1"/>
          </p:cNvSpPr>
          <p:nvPr>
            <p:ph type="title"/>
          </p:nvPr>
        </p:nvSpPr>
        <p:spPr/>
        <p:txBody>
          <a:bodyPr>
            <a:normAutofit fontScale="90000"/>
          </a:bodyPr>
          <a:lstStyle/>
          <a:p>
            <a:r>
              <a:rPr lang="en-US" dirty="0"/>
              <a:t>Security management and monitoring scope</a:t>
            </a:r>
          </a:p>
        </p:txBody>
      </p:sp>
      <p:sp>
        <p:nvSpPr>
          <p:cNvPr id="3" name="Text Placeholder 2">
            <a:extLst>
              <a:ext uri="{FF2B5EF4-FFF2-40B4-BE49-F238E27FC236}">
                <a16:creationId xmlns:a16="http://schemas.microsoft.com/office/drawing/2014/main" id="{2F39FCC0-F7AF-513D-D039-B4E30AEF4B6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95B35C3-4EAE-1511-AC6A-91277B595E47}"/>
              </a:ext>
            </a:extLst>
          </p:cNvPr>
          <p:cNvPicPr>
            <a:picLocks noChangeAspect="1"/>
          </p:cNvPicPr>
          <p:nvPr/>
        </p:nvPicPr>
        <p:blipFill>
          <a:blip r:embed="rId2"/>
          <a:stretch>
            <a:fillRect/>
          </a:stretch>
        </p:blipFill>
        <p:spPr>
          <a:xfrm>
            <a:off x="1290148" y="898792"/>
            <a:ext cx="6424217" cy="4244708"/>
          </a:xfrm>
          <a:prstGeom prst="rect">
            <a:avLst/>
          </a:prstGeom>
        </p:spPr>
      </p:pic>
    </p:spTree>
    <p:extLst>
      <p:ext uri="{BB962C8B-B14F-4D97-AF65-F5344CB8AC3E}">
        <p14:creationId xmlns:p14="http://schemas.microsoft.com/office/powerpoint/2010/main" val="9279107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CB2B-F04B-3270-D98A-70BDC7C15349}"/>
              </a:ext>
            </a:extLst>
          </p:cNvPr>
          <p:cNvSpPr>
            <a:spLocks noGrp="1"/>
          </p:cNvSpPr>
          <p:nvPr>
            <p:ph type="title"/>
          </p:nvPr>
        </p:nvSpPr>
        <p:spPr/>
        <p:txBody>
          <a:bodyPr>
            <a:normAutofit/>
          </a:bodyPr>
          <a:lstStyle/>
          <a:p>
            <a:r>
              <a:rPr lang="en-US" sz="2400" b="1" i="1" u="none" strike="noStrike" baseline="0" dirty="0">
                <a:latin typeface="ITCBaileySansCom-BookItalic"/>
              </a:rPr>
              <a:t>Security management and monitoring scope</a:t>
            </a:r>
            <a:endParaRPr lang="en-US" sz="3600" b="1" dirty="0"/>
          </a:p>
        </p:txBody>
      </p:sp>
      <p:sp>
        <p:nvSpPr>
          <p:cNvPr id="3" name="Text Placeholder 2">
            <a:extLst>
              <a:ext uri="{FF2B5EF4-FFF2-40B4-BE49-F238E27FC236}">
                <a16:creationId xmlns:a16="http://schemas.microsoft.com/office/drawing/2014/main" id="{0BD765CF-9765-B17D-CE0A-15182AF5603B}"/>
              </a:ext>
            </a:extLst>
          </p:cNvPr>
          <p:cNvSpPr>
            <a:spLocks noGrp="1"/>
          </p:cNvSpPr>
          <p:nvPr>
            <p:ph type="body" idx="1"/>
          </p:nvPr>
        </p:nvSpPr>
        <p:spPr/>
        <p:txBody>
          <a:bodyPr/>
          <a:lstStyle/>
          <a:p>
            <a:pPr algn="l"/>
            <a:r>
              <a:rPr lang="en-US" sz="1800" b="0" i="0" u="none" strike="noStrike" baseline="0" dirty="0">
                <a:latin typeface="MeridienLTStd-Roman"/>
              </a:rPr>
              <a:t>Mature IT organizations are known to employ security management frameworks, such as </a:t>
            </a:r>
            <a:r>
              <a:rPr lang="en-US" sz="1800" b="0" i="0" u="none" strike="noStrike" baseline="0" dirty="0">
                <a:solidFill>
                  <a:schemeClr val="accent6">
                    <a:lumMod val="50000"/>
                  </a:schemeClr>
                </a:solidFill>
                <a:latin typeface="MeridienLTStd-Roman"/>
              </a:rPr>
              <a:t>ISO/ IEC 27000 and the Information Technology Infrastructure Library (ITIL) service management framework</a:t>
            </a:r>
            <a:r>
              <a:rPr lang="en-US" sz="1800" b="0" i="0" u="none" strike="noStrike" baseline="0" dirty="0">
                <a:latin typeface="MeridienLTStd-Roman"/>
              </a:rPr>
              <a:t>.</a:t>
            </a:r>
          </a:p>
          <a:p>
            <a:pPr algn="l"/>
            <a:r>
              <a:rPr lang="en-US" sz="1800" b="0" i="0" u="none" strike="noStrike" baseline="0" dirty="0">
                <a:latin typeface="MeridienLTStd-Roman"/>
              </a:rPr>
              <a:t> These industry standard management frameworks provide guidance for planning and implementing a governance program with sustaining management processes that protect information assets</a:t>
            </a:r>
            <a:endParaRPr lang="en-US" dirty="0"/>
          </a:p>
        </p:txBody>
      </p:sp>
    </p:spTree>
    <p:extLst>
      <p:ext uri="{BB962C8B-B14F-4D97-AF65-F5344CB8AC3E}">
        <p14:creationId xmlns:p14="http://schemas.microsoft.com/office/powerpoint/2010/main" val="6721105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2F187D-753A-0EEF-14A8-D56350A413EC}"/>
              </a:ext>
            </a:extLst>
          </p:cNvPr>
          <p:cNvSpPr>
            <a:spLocks noGrp="1"/>
          </p:cNvSpPr>
          <p:nvPr>
            <p:ph type="body" idx="1"/>
          </p:nvPr>
        </p:nvSpPr>
        <p:spPr>
          <a:xfrm>
            <a:off x="311700" y="426203"/>
            <a:ext cx="8520600" cy="4142597"/>
          </a:xfrm>
        </p:spPr>
        <p:txBody>
          <a:bodyPr>
            <a:normAutofit/>
          </a:bodyPr>
          <a:lstStyle/>
          <a:p>
            <a:pPr algn="just"/>
            <a:r>
              <a:rPr lang="en-US" sz="1800" b="0" i="0" u="none" strike="noStrike" baseline="0" dirty="0">
                <a:latin typeface="MeridienLTStd-Roman"/>
              </a:rPr>
              <a:t>For example, </a:t>
            </a:r>
            <a:r>
              <a:rPr lang="en-US" sz="1800" b="1" i="0" u="none" strike="noStrike" baseline="0" dirty="0">
                <a:solidFill>
                  <a:srgbClr val="C00000"/>
                </a:solidFill>
                <a:latin typeface="MeridienLTStd-Roman"/>
              </a:rPr>
              <a:t>ITIL gives a detailed description of a number of important IT practices with comprehensive checklists, tasks, and procedures that can be tailored to any IT organization. </a:t>
            </a:r>
          </a:p>
          <a:p>
            <a:pPr algn="just"/>
            <a:r>
              <a:rPr lang="en-US" sz="1800" b="0" i="0" u="none" strike="noStrike" baseline="0" dirty="0">
                <a:latin typeface="MeridienLTStd-Roman"/>
              </a:rPr>
              <a:t>A key tenet of ITIL, and one that is applicable to cloud computing, is that organizations (people, processes) and information systems are constantly changing.</a:t>
            </a:r>
          </a:p>
          <a:p>
            <a:pPr algn="just"/>
            <a:r>
              <a:rPr lang="en-US" sz="1800" b="0" i="0" u="none" strike="noStrike" baseline="0" dirty="0">
                <a:latin typeface="MeridienLTStd-Roman"/>
              </a:rPr>
              <a:t> Hence, management frameworks such as ITIL will help with the continuous service improvement that is necessary to align and realign IT services to changing business needs. </a:t>
            </a:r>
          </a:p>
          <a:p>
            <a:pPr algn="just"/>
            <a:r>
              <a:rPr lang="en-US" sz="1800" b="0" i="0" u="none" strike="noStrike" baseline="0" dirty="0">
                <a:latin typeface="MeridienLTStd-Roman"/>
              </a:rPr>
              <a:t>Continuous service improvement means identifying and implementing improvements to the IT services that support business processes such as sales force automation using a cloud service provider.</a:t>
            </a:r>
            <a:endParaRPr lang="en-US" dirty="0"/>
          </a:p>
        </p:txBody>
      </p:sp>
    </p:spTree>
    <p:extLst>
      <p:ext uri="{BB962C8B-B14F-4D97-AF65-F5344CB8AC3E}">
        <p14:creationId xmlns:p14="http://schemas.microsoft.com/office/powerpoint/2010/main" val="22989169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45AE8-5C50-C9A7-9B40-B6D05CFAD97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7228FD3-C688-4A78-E9FD-3AF98C7CEFA3}"/>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88FEB2F-46E7-010F-3E7C-31421B8DF10D}"/>
              </a:ext>
            </a:extLst>
          </p:cNvPr>
          <p:cNvPicPr>
            <a:picLocks noChangeAspect="1"/>
          </p:cNvPicPr>
          <p:nvPr/>
        </p:nvPicPr>
        <p:blipFill>
          <a:blip r:embed="rId2"/>
          <a:stretch>
            <a:fillRect/>
          </a:stretch>
        </p:blipFill>
        <p:spPr>
          <a:xfrm>
            <a:off x="503694" y="1657270"/>
            <a:ext cx="8328605" cy="2380037"/>
          </a:xfrm>
          <a:prstGeom prst="rect">
            <a:avLst/>
          </a:prstGeom>
        </p:spPr>
      </p:pic>
    </p:spTree>
    <p:extLst>
      <p:ext uri="{BB962C8B-B14F-4D97-AF65-F5344CB8AC3E}">
        <p14:creationId xmlns:p14="http://schemas.microsoft.com/office/powerpoint/2010/main" val="1505736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3200" b="0" i="0" u="none" strike="noStrike" baseline="0" dirty="0">
                <a:latin typeface="MeridienLTStd-Roman"/>
              </a:rPr>
              <a:t>Prefix hijacking</a:t>
            </a:r>
            <a:endParaRPr dirty="0"/>
          </a:p>
        </p:txBody>
      </p:sp>
      <p:sp>
        <p:nvSpPr>
          <p:cNvPr id="139" name="Google Shape;139;p2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algn="l"/>
            <a:r>
              <a:rPr lang="en-US" sz="1800" b="0" i="0" u="none" strike="noStrike" baseline="0" dirty="0">
                <a:latin typeface="MeridienLTStd-Roman"/>
              </a:rPr>
              <a:t>Prefix hijacking involves announcing an </a:t>
            </a:r>
            <a:r>
              <a:rPr lang="en-US" sz="1800" b="1" i="0" u="none" strike="noStrike" baseline="0" dirty="0">
                <a:solidFill>
                  <a:srgbClr val="FF0000"/>
                </a:solidFill>
                <a:latin typeface="MeridienLTStd-Roman"/>
              </a:rPr>
              <a:t>autonomous system‡ address space that belongs to someone else without her permission.</a:t>
            </a:r>
          </a:p>
          <a:p>
            <a:pPr algn="l"/>
            <a:r>
              <a:rPr lang="en-US" sz="1800" b="0" i="0" u="none" strike="noStrike" baseline="0" dirty="0">
                <a:latin typeface="MeridienLTStd-Roman"/>
              </a:rPr>
              <a:t> Such announcements often occur because of a </a:t>
            </a:r>
            <a:r>
              <a:rPr lang="en-US" sz="1800" b="0" i="0" u="none" strike="noStrike" baseline="0" dirty="0">
                <a:solidFill>
                  <a:srgbClr val="FF0000"/>
                </a:solidFill>
                <a:latin typeface="MeridienLTStd-Roman"/>
              </a:rPr>
              <a:t>configuration mistake</a:t>
            </a:r>
            <a:r>
              <a:rPr lang="en-US" sz="1800" b="0" i="0" u="none" strike="noStrike" baseline="0" dirty="0">
                <a:latin typeface="MeridienLTStd-Roman"/>
              </a:rPr>
              <a:t>, but that misconfiguration </a:t>
            </a:r>
            <a:r>
              <a:rPr lang="en-US" sz="1800" b="0" i="0" u="none" strike="noStrike" baseline="0" dirty="0">
                <a:solidFill>
                  <a:srgbClr val="FF0000"/>
                </a:solidFill>
                <a:latin typeface="MeridienLTStd-Roman"/>
              </a:rPr>
              <a:t>may still affect the availability of your cloud-based resources.</a:t>
            </a:r>
            <a:endParaRPr dirty="0">
              <a:solidFill>
                <a:srgbClr val="FF0000"/>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71612-7A5B-09B3-B6F3-78DEC75271AD}"/>
              </a:ext>
            </a:extLst>
          </p:cNvPr>
          <p:cNvSpPr>
            <a:spLocks noGrp="1"/>
          </p:cNvSpPr>
          <p:nvPr>
            <p:ph type="title"/>
          </p:nvPr>
        </p:nvSpPr>
        <p:spPr>
          <a:xfrm>
            <a:off x="311700" y="170525"/>
            <a:ext cx="8520600" cy="404175"/>
          </a:xfrm>
        </p:spPr>
        <p:txBody>
          <a:bodyPr>
            <a:normAutofit fontScale="90000"/>
          </a:bodyPr>
          <a:lstStyle/>
          <a:p>
            <a:r>
              <a:rPr lang="en-US" dirty="0"/>
              <a:t>The ITIL life cycle in a enterprise</a:t>
            </a:r>
          </a:p>
        </p:txBody>
      </p:sp>
      <p:sp>
        <p:nvSpPr>
          <p:cNvPr id="3" name="Text Placeholder 2">
            <a:extLst>
              <a:ext uri="{FF2B5EF4-FFF2-40B4-BE49-F238E27FC236}">
                <a16:creationId xmlns:a16="http://schemas.microsoft.com/office/drawing/2014/main" id="{A353F52A-2DD7-83BB-97AB-7B8C9C570D8C}"/>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8A123DC-A6F8-481C-4A7F-425FABEC426E}"/>
              </a:ext>
            </a:extLst>
          </p:cNvPr>
          <p:cNvPicPr>
            <a:picLocks noChangeAspect="1"/>
          </p:cNvPicPr>
          <p:nvPr/>
        </p:nvPicPr>
        <p:blipFill>
          <a:blip r:embed="rId2"/>
          <a:stretch>
            <a:fillRect/>
          </a:stretch>
        </p:blipFill>
        <p:spPr>
          <a:xfrm>
            <a:off x="619932" y="849200"/>
            <a:ext cx="6012687" cy="4187749"/>
          </a:xfrm>
          <a:prstGeom prst="rect">
            <a:avLst/>
          </a:prstGeom>
        </p:spPr>
      </p:pic>
    </p:spTree>
    <p:extLst>
      <p:ext uri="{BB962C8B-B14F-4D97-AF65-F5344CB8AC3E}">
        <p14:creationId xmlns:p14="http://schemas.microsoft.com/office/powerpoint/2010/main" val="11985427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4F544-FEC1-7E27-2F90-D254001AB63F}"/>
              </a:ext>
            </a:extLst>
          </p:cNvPr>
          <p:cNvSpPr>
            <a:spLocks noGrp="1"/>
          </p:cNvSpPr>
          <p:nvPr>
            <p:ph type="title"/>
          </p:nvPr>
        </p:nvSpPr>
        <p:spPr/>
        <p:txBody>
          <a:bodyPr/>
          <a:lstStyle/>
          <a:p>
            <a:r>
              <a:rPr lang="en-US" sz="1800" b="1" i="0" u="none" strike="noStrike" baseline="0" dirty="0">
                <a:latin typeface="ITCBaileySansCom-Bold"/>
              </a:rPr>
              <a:t>Security Management Standards</a:t>
            </a:r>
            <a:endParaRPr lang="en-US" dirty="0"/>
          </a:p>
        </p:txBody>
      </p:sp>
      <p:sp>
        <p:nvSpPr>
          <p:cNvPr id="3" name="Text Placeholder 2">
            <a:extLst>
              <a:ext uri="{FF2B5EF4-FFF2-40B4-BE49-F238E27FC236}">
                <a16:creationId xmlns:a16="http://schemas.microsoft.com/office/drawing/2014/main" id="{292BEEF2-6F7E-F387-C70C-C1CB43BDB6F6}"/>
              </a:ext>
            </a:extLst>
          </p:cNvPr>
          <p:cNvSpPr>
            <a:spLocks noGrp="1"/>
          </p:cNvSpPr>
          <p:nvPr>
            <p:ph type="body" idx="1"/>
          </p:nvPr>
        </p:nvSpPr>
        <p:spPr/>
        <p:txBody>
          <a:bodyPr/>
          <a:lstStyle/>
          <a:p>
            <a:r>
              <a:rPr lang="en-US" sz="1800" b="1" i="0" u="none" strike="noStrike" baseline="0" dirty="0">
                <a:latin typeface="ITCBaileySansCom-Bold"/>
              </a:rPr>
              <a:t>ITIL</a:t>
            </a:r>
          </a:p>
          <a:p>
            <a:r>
              <a:rPr lang="en-US" sz="1800" b="1" i="0" u="none" strike="noStrike" baseline="0" dirty="0">
                <a:latin typeface="ITCBaileySansCom-Bold"/>
              </a:rPr>
              <a:t>ISO 27001/27002</a:t>
            </a:r>
            <a:endParaRPr lang="en-US" dirty="0"/>
          </a:p>
        </p:txBody>
      </p:sp>
    </p:spTree>
    <p:extLst>
      <p:ext uri="{BB962C8B-B14F-4D97-AF65-F5344CB8AC3E}">
        <p14:creationId xmlns:p14="http://schemas.microsoft.com/office/powerpoint/2010/main" val="32508477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92F2-5BC0-05BA-AD5E-85879043651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A96419F-A9F9-50F9-B2B8-028A30BC00EA}"/>
              </a:ext>
            </a:extLst>
          </p:cNvPr>
          <p:cNvSpPr>
            <a:spLocks noGrp="1"/>
          </p:cNvSpPr>
          <p:nvPr>
            <p:ph type="body" idx="1"/>
          </p:nvPr>
        </p:nvSpPr>
        <p:spPr/>
        <p:txBody>
          <a:bodyPr>
            <a:normAutofit/>
          </a:bodyPr>
          <a:lstStyle/>
          <a:p>
            <a:pPr algn="l"/>
            <a:r>
              <a:rPr lang="en-US" sz="1800" b="0" i="0" u="none" strike="noStrike" baseline="0" dirty="0">
                <a:latin typeface="MeridienLTStd-Roman"/>
              </a:rPr>
              <a:t>The Information Technology Infrastructure Library (ITIL) </a:t>
            </a:r>
            <a:r>
              <a:rPr lang="en-US" sz="1800" b="0" i="0" u="none" strike="noStrike" baseline="0" dirty="0">
                <a:solidFill>
                  <a:srgbClr val="C00000"/>
                </a:solidFill>
                <a:latin typeface="MeridienLTStd-Roman"/>
              </a:rPr>
              <a:t>is a set of best practices and guidelines that define an integrated, process-based approach for managing information technology services.</a:t>
            </a:r>
          </a:p>
          <a:p>
            <a:pPr algn="l"/>
            <a:r>
              <a:rPr lang="en-US" sz="1800" b="0" i="0" u="none" strike="noStrike" baseline="0" dirty="0">
                <a:latin typeface="MeridienLTStd-Roman"/>
              </a:rPr>
              <a:t> ITIL can be applied across almost every type of IT environment including cloud operating environment. </a:t>
            </a:r>
          </a:p>
          <a:p>
            <a:pPr algn="l"/>
            <a:r>
              <a:rPr lang="en-US" sz="1800" b="0" i="0" u="none" strike="noStrike" baseline="0" dirty="0">
                <a:latin typeface="MeridienLTStd-Roman"/>
              </a:rPr>
              <a:t>ITIL seeks to ensure that effective information security measures are taken at strategic, tactical, and operational levels.</a:t>
            </a:r>
          </a:p>
          <a:p>
            <a:pPr algn="l"/>
            <a:r>
              <a:rPr lang="en-US" sz="1800" b="0" i="0" u="none" strike="noStrike" baseline="0" dirty="0">
                <a:latin typeface="MeridienLTStd-Roman"/>
              </a:rPr>
              <a:t> Information security is considered an iterative process that must be controlled, planned, implemented, evaluated, and maintained.</a:t>
            </a:r>
            <a:endParaRPr lang="en-US" dirty="0"/>
          </a:p>
        </p:txBody>
      </p:sp>
    </p:spTree>
    <p:extLst>
      <p:ext uri="{BB962C8B-B14F-4D97-AF65-F5344CB8AC3E}">
        <p14:creationId xmlns:p14="http://schemas.microsoft.com/office/powerpoint/2010/main" val="266032781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0DE7-729D-C2D5-E488-0950022A1C3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A6472A5-8A5B-E7BB-531C-CEB68753FAF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78BEE568-5DC1-E94C-C2D9-89D3E6D067E9}"/>
              </a:ext>
            </a:extLst>
          </p:cNvPr>
          <p:cNvPicPr>
            <a:picLocks noChangeAspect="1"/>
          </p:cNvPicPr>
          <p:nvPr/>
        </p:nvPicPr>
        <p:blipFill>
          <a:blip r:embed="rId2"/>
          <a:stretch>
            <a:fillRect/>
          </a:stretch>
        </p:blipFill>
        <p:spPr>
          <a:xfrm>
            <a:off x="433953" y="1325772"/>
            <a:ext cx="7167259" cy="3083496"/>
          </a:xfrm>
          <a:prstGeom prst="rect">
            <a:avLst/>
          </a:prstGeom>
        </p:spPr>
      </p:pic>
    </p:spTree>
    <p:extLst>
      <p:ext uri="{BB962C8B-B14F-4D97-AF65-F5344CB8AC3E}">
        <p14:creationId xmlns:p14="http://schemas.microsoft.com/office/powerpoint/2010/main" val="138076210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CA76-3964-7BF7-0B14-9828BA9B66A4}"/>
              </a:ext>
            </a:extLst>
          </p:cNvPr>
          <p:cNvSpPr>
            <a:spLocks noGrp="1"/>
          </p:cNvSpPr>
          <p:nvPr>
            <p:ph type="title"/>
          </p:nvPr>
        </p:nvSpPr>
        <p:spPr/>
        <p:txBody>
          <a:bodyPr/>
          <a:lstStyle/>
          <a:p>
            <a:r>
              <a:rPr lang="en-US" sz="1800" b="1" i="0" u="none" strike="noStrike" baseline="0" dirty="0">
                <a:latin typeface="ITCBaileySansCom-Bold"/>
              </a:rPr>
              <a:t>ISO 27001/27002</a:t>
            </a:r>
            <a:endParaRPr lang="en-US" dirty="0"/>
          </a:p>
        </p:txBody>
      </p:sp>
      <p:sp>
        <p:nvSpPr>
          <p:cNvPr id="3" name="Text Placeholder 2">
            <a:extLst>
              <a:ext uri="{FF2B5EF4-FFF2-40B4-BE49-F238E27FC236}">
                <a16:creationId xmlns:a16="http://schemas.microsoft.com/office/drawing/2014/main" id="{B86F4419-4258-A3DA-C09E-246418F0A9E9}"/>
              </a:ext>
            </a:extLst>
          </p:cNvPr>
          <p:cNvSpPr>
            <a:spLocks noGrp="1"/>
          </p:cNvSpPr>
          <p:nvPr>
            <p:ph type="body" idx="1"/>
          </p:nvPr>
        </p:nvSpPr>
        <p:spPr/>
        <p:txBody>
          <a:bodyPr/>
          <a:lstStyle/>
          <a:p>
            <a:pPr algn="l"/>
            <a:r>
              <a:rPr lang="en-US" sz="1800" b="0" i="0" u="none" strike="noStrike" baseline="0" dirty="0">
                <a:latin typeface="MeridienLTStd-Roman"/>
              </a:rPr>
              <a:t>ISO/IEC 27001 </a:t>
            </a:r>
            <a:r>
              <a:rPr lang="en-US" sz="1800" b="0" i="0" u="none" strike="noStrike" baseline="0" dirty="0">
                <a:solidFill>
                  <a:srgbClr val="C00000"/>
                </a:solidFill>
                <a:latin typeface="MeridienLTStd-Roman"/>
              </a:rPr>
              <a:t>formally defines the mandatory requirements </a:t>
            </a:r>
            <a:r>
              <a:rPr lang="en-US" sz="1800" b="0" i="0" u="none" strike="noStrike" baseline="0" dirty="0">
                <a:latin typeface="MeridienLTStd-Roman"/>
              </a:rPr>
              <a:t>for an Information Security Management System (ISMS). </a:t>
            </a:r>
          </a:p>
          <a:p>
            <a:pPr algn="l"/>
            <a:endParaRPr lang="en-US" sz="1800" b="0" i="0" u="none" strike="noStrike" baseline="0" dirty="0">
              <a:latin typeface="MeridienLTStd-Roman"/>
            </a:endParaRPr>
          </a:p>
          <a:p>
            <a:pPr algn="l"/>
            <a:r>
              <a:rPr lang="en-US" sz="1800" b="0" i="0" u="none" strike="noStrike" baseline="0" dirty="0">
                <a:latin typeface="MeridienLTStd-Roman"/>
              </a:rPr>
              <a:t>It is also a certification standard and uses ISO/IEC 27002 to indicate suitable information security controls within the ISMS. </a:t>
            </a:r>
          </a:p>
          <a:p>
            <a:pPr algn="l"/>
            <a:endParaRPr lang="en-US" sz="1800" b="0" i="0" u="none" strike="noStrike" baseline="0" dirty="0">
              <a:latin typeface="MeridienLTStd-Roman"/>
            </a:endParaRPr>
          </a:p>
          <a:p>
            <a:pPr algn="l"/>
            <a:r>
              <a:rPr lang="en-US" sz="1800" b="0" i="0" u="none" strike="noStrike" baseline="0" dirty="0">
                <a:latin typeface="MeridienLTStd-Roman"/>
              </a:rPr>
              <a:t>However, since </a:t>
            </a:r>
            <a:r>
              <a:rPr lang="en-US" sz="1800" b="0" i="0" u="none" strike="noStrike" baseline="0" dirty="0">
                <a:solidFill>
                  <a:srgbClr val="C00000"/>
                </a:solidFill>
                <a:latin typeface="MeridienLTStd-Roman"/>
              </a:rPr>
              <a:t>ISO/IEC 27002 is merely a code of practice/guideline </a:t>
            </a:r>
            <a:r>
              <a:rPr lang="en-US" sz="1800" b="0" i="0" u="none" strike="noStrike" baseline="0" dirty="0">
                <a:latin typeface="MeridienLTStd-Roman"/>
              </a:rPr>
              <a:t>rather than a certification standard</a:t>
            </a:r>
            <a:endParaRPr lang="en-US" dirty="0"/>
          </a:p>
        </p:txBody>
      </p:sp>
    </p:spTree>
    <p:extLst>
      <p:ext uri="{BB962C8B-B14F-4D97-AF65-F5344CB8AC3E}">
        <p14:creationId xmlns:p14="http://schemas.microsoft.com/office/powerpoint/2010/main" val="153881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15352-5309-215E-E32F-2840877FD1A0}"/>
              </a:ext>
            </a:extLst>
          </p:cNvPr>
          <p:cNvSpPr>
            <a:spLocks noGrp="1"/>
          </p:cNvSpPr>
          <p:nvPr>
            <p:ph type="title"/>
          </p:nvPr>
        </p:nvSpPr>
        <p:spPr/>
        <p:txBody>
          <a:bodyPr>
            <a:normAutofit fontScale="90000"/>
          </a:bodyPr>
          <a:lstStyle/>
          <a:p>
            <a:r>
              <a:rPr lang="en-US" sz="1800" dirty="0">
                <a:solidFill>
                  <a:srgbClr val="C00000"/>
                </a:solidFill>
                <a:latin typeface="MeridienLTStd-Roman"/>
              </a:rPr>
              <a:t>T</a:t>
            </a:r>
            <a:r>
              <a:rPr lang="en-US" sz="1800" b="0" i="0" u="none" strike="noStrike" baseline="0" dirty="0">
                <a:solidFill>
                  <a:srgbClr val="C00000"/>
                </a:solidFill>
                <a:latin typeface="MeridienLTStd-Roman"/>
              </a:rPr>
              <a:t>he ITIL, ISO/IEC 20000, and ISO/IEC 27001/27002 frameworks help IT organizations internalize and respond to basic questions such as:</a:t>
            </a:r>
            <a:endParaRPr lang="en-US" dirty="0">
              <a:solidFill>
                <a:srgbClr val="C00000"/>
              </a:solidFill>
            </a:endParaRPr>
          </a:p>
        </p:txBody>
      </p:sp>
      <p:sp>
        <p:nvSpPr>
          <p:cNvPr id="3" name="Text Placeholder 2">
            <a:extLst>
              <a:ext uri="{FF2B5EF4-FFF2-40B4-BE49-F238E27FC236}">
                <a16:creationId xmlns:a16="http://schemas.microsoft.com/office/drawing/2014/main" id="{9920E5C1-A62A-B022-1683-46F856E1D57C}"/>
              </a:ext>
            </a:extLst>
          </p:cNvPr>
          <p:cNvSpPr>
            <a:spLocks noGrp="1"/>
          </p:cNvSpPr>
          <p:nvPr>
            <p:ph type="body" idx="1"/>
          </p:nvPr>
        </p:nvSpPr>
        <p:spPr/>
        <p:txBody>
          <a:bodyPr>
            <a:normAutofit lnSpcReduction="10000"/>
          </a:bodyPr>
          <a:lstStyle/>
          <a:p>
            <a:pPr algn="l">
              <a:lnSpc>
                <a:spcPct val="300000"/>
              </a:lnSpc>
            </a:pPr>
            <a:r>
              <a:rPr lang="en-US" sz="1800" b="0" i="0" u="none" strike="noStrike" baseline="0" dirty="0">
                <a:latin typeface="MeridienLTStd-Roman"/>
              </a:rPr>
              <a:t>How do I ensure that the current security levels are appropriate for your needs?</a:t>
            </a:r>
          </a:p>
          <a:p>
            <a:pPr algn="l">
              <a:lnSpc>
                <a:spcPct val="300000"/>
              </a:lnSpc>
            </a:pPr>
            <a:r>
              <a:rPr lang="en-US" sz="1800" b="0" i="0" u="none" strike="noStrike" baseline="0" dirty="0">
                <a:latin typeface="MeridienLTStd-Roman"/>
              </a:rPr>
              <a:t>How do I apply a security baseline throughout your operation?</a:t>
            </a:r>
          </a:p>
          <a:p>
            <a:pPr algn="l">
              <a:lnSpc>
                <a:spcPct val="300000"/>
              </a:lnSpc>
            </a:pPr>
            <a:r>
              <a:rPr lang="en-US" sz="1800" b="0" i="0" u="none" strike="noStrike" baseline="0" dirty="0">
                <a:latin typeface="MeridienLTStd-Roman"/>
              </a:rPr>
              <a:t>To that end, they help you to respond to the question: how do I ensure that my services are secure?</a:t>
            </a:r>
            <a:endParaRPr lang="en-US" dirty="0"/>
          </a:p>
        </p:txBody>
      </p:sp>
    </p:spTree>
    <p:extLst>
      <p:ext uri="{BB962C8B-B14F-4D97-AF65-F5344CB8AC3E}">
        <p14:creationId xmlns:p14="http://schemas.microsoft.com/office/powerpoint/2010/main" val="27169027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F7C2-2AC5-1425-DF3B-BC93A65F1EBD}"/>
              </a:ext>
            </a:extLst>
          </p:cNvPr>
          <p:cNvSpPr>
            <a:spLocks noGrp="1"/>
          </p:cNvSpPr>
          <p:nvPr>
            <p:ph type="title"/>
          </p:nvPr>
        </p:nvSpPr>
        <p:spPr/>
        <p:txBody>
          <a:bodyPr/>
          <a:lstStyle/>
          <a:p>
            <a:r>
              <a:rPr lang="en-US" sz="1800" b="1" i="0" u="none" strike="noStrike" baseline="0" dirty="0">
                <a:latin typeface="ITCBaileySansCom-Bold"/>
              </a:rPr>
              <a:t>Security Management in the Cloud</a:t>
            </a:r>
            <a:endParaRPr lang="en-US" dirty="0"/>
          </a:p>
        </p:txBody>
      </p:sp>
      <p:sp>
        <p:nvSpPr>
          <p:cNvPr id="3" name="Text Placeholder 2">
            <a:extLst>
              <a:ext uri="{FF2B5EF4-FFF2-40B4-BE49-F238E27FC236}">
                <a16:creationId xmlns:a16="http://schemas.microsoft.com/office/drawing/2014/main" id="{3C2DE595-C69E-C515-1525-7E9EBCC1C482}"/>
              </a:ext>
            </a:extLst>
          </p:cNvPr>
          <p:cNvSpPr>
            <a:spLocks noGrp="1"/>
          </p:cNvSpPr>
          <p:nvPr>
            <p:ph type="body" idx="1"/>
          </p:nvPr>
        </p:nvSpPr>
        <p:spPr/>
        <p:txBody>
          <a:bodyPr/>
          <a:lstStyle/>
          <a:p>
            <a:pPr algn="l"/>
            <a:r>
              <a:rPr lang="en-US" sz="1800" b="0" i="0" u="none" strike="noStrike" baseline="0" dirty="0">
                <a:latin typeface="MeridienLTStd-Roman"/>
              </a:rPr>
              <a:t>After analyzing the management process disciplines across the ITIL and ISO frameworks, we (the authors) identified the following relevant processes as the recommended security management focus areas for securing services in the cloud:</a:t>
            </a:r>
          </a:p>
          <a:p>
            <a:pPr algn="l"/>
            <a:endParaRPr lang="en-US" dirty="0"/>
          </a:p>
        </p:txBody>
      </p:sp>
      <p:pic>
        <p:nvPicPr>
          <p:cNvPr id="5" name="Picture 4">
            <a:extLst>
              <a:ext uri="{FF2B5EF4-FFF2-40B4-BE49-F238E27FC236}">
                <a16:creationId xmlns:a16="http://schemas.microsoft.com/office/drawing/2014/main" id="{660637F4-6765-2AC4-25AD-EA006EAACDAF}"/>
              </a:ext>
            </a:extLst>
          </p:cNvPr>
          <p:cNvPicPr>
            <a:picLocks noChangeAspect="1"/>
          </p:cNvPicPr>
          <p:nvPr/>
        </p:nvPicPr>
        <p:blipFill>
          <a:blip r:embed="rId2"/>
          <a:stretch>
            <a:fillRect/>
          </a:stretch>
        </p:blipFill>
        <p:spPr>
          <a:xfrm>
            <a:off x="1778894" y="2301499"/>
            <a:ext cx="5009364" cy="2611464"/>
          </a:xfrm>
          <a:prstGeom prst="rect">
            <a:avLst/>
          </a:prstGeom>
        </p:spPr>
      </p:pic>
    </p:spTree>
    <p:extLst>
      <p:ext uri="{BB962C8B-B14F-4D97-AF65-F5344CB8AC3E}">
        <p14:creationId xmlns:p14="http://schemas.microsoft.com/office/powerpoint/2010/main" val="37147468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F83A-BCBE-FED2-3409-43A321E65327}"/>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CBB7BCE-EC33-A76B-1457-3837F4916D4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578633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53793-9E9C-FCE7-10AD-2DDB653D839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8DB6ECE-64C9-04E2-8878-5280D62E12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30024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0839C-35F6-91F0-F095-7DCDE9222BC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32481E47-C86A-BCE1-B0EE-FBFBCFC977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123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5FAA-D852-E0B5-1C03-E1F97DDC161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DAED751-A635-6219-6127-0BBFDC3D7637}"/>
              </a:ext>
            </a:extLst>
          </p:cNvPr>
          <p:cNvSpPr>
            <a:spLocks noGrp="1"/>
          </p:cNvSpPr>
          <p:nvPr>
            <p:ph type="body" idx="1"/>
          </p:nvPr>
        </p:nvSpPr>
        <p:spPr/>
        <p:txBody>
          <a:bodyPr/>
          <a:lstStyle/>
          <a:p>
            <a:r>
              <a:rPr lang="en-US" b="1" dirty="0"/>
              <a:t>What it is</a:t>
            </a:r>
            <a:r>
              <a:rPr lang="en-US" dirty="0"/>
              <a:t>: Border Gateway Protocol (BGP) is the “map of the Internet” used by ISPs to decide how to route traffic.</a:t>
            </a:r>
          </a:p>
          <a:p>
            <a:r>
              <a:rPr lang="en-US" dirty="0"/>
              <a:t>Attackers can </a:t>
            </a:r>
            <a:r>
              <a:rPr lang="en-US" b="1" dirty="0"/>
              <a:t>announce fake routes</a:t>
            </a:r>
            <a:r>
              <a:rPr lang="en-US" dirty="0"/>
              <a:t> to redirect traffic through their network.</a:t>
            </a:r>
          </a:p>
          <a:p>
            <a:r>
              <a:rPr lang="en-US" b="1" dirty="0"/>
              <a:t>Impact</a:t>
            </a:r>
            <a:r>
              <a:rPr lang="en-US" dirty="0"/>
              <a:t>: Traffic can be dropped (causing downtime) or intercepted (enabling spying).</a:t>
            </a:r>
          </a:p>
          <a:p>
            <a:r>
              <a:rPr lang="en-US" dirty="0"/>
              <a:t> </a:t>
            </a:r>
            <a:r>
              <a:rPr lang="en-US" b="1" dirty="0"/>
              <a:t>Real Incident</a:t>
            </a:r>
            <a:r>
              <a:rPr lang="en-US" dirty="0"/>
              <a:t>: In 2018, attackers hijacked Amazon’s Route 53 BGP prefixes. They redirected traffic to fake cryptocurrency sites and stole </a:t>
            </a:r>
            <a:r>
              <a:rPr lang="en-US" b="1" dirty="0"/>
              <a:t>$150,000 in Ethereum</a:t>
            </a:r>
            <a:r>
              <a:rPr lang="en-US" dirty="0"/>
              <a:t>.</a:t>
            </a:r>
          </a:p>
          <a:p>
            <a:endParaRPr lang="en-US" dirty="0"/>
          </a:p>
        </p:txBody>
      </p:sp>
    </p:spTree>
    <p:extLst>
      <p:ext uri="{BB962C8B-B14F-4D97-AF65-F5344CB8AC3E}">
        <p14:creationId xmlns:p14="http://schemas.microsoft.com/office/powerpoint/2010/main" val="111072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800" b="0" i="0" u="none" strike="noStrike" baseline="0" dirty="0">
                <a:latin typeface="MeridienLTStd-Roman"/>
              </a:rPr>
              <a:t>Prefix hijacking-Example-2</a:t>
            </a:r>
            <a:endParaRPr dirty="0"/>
          </a:p>
        </p:txBody>
      </p:sp>
      <p:sp>
        <p:nvSpPr>
          <p:cNvPr id="145" name="Google Shape;145;p2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lnSpcReduction="10000"/>
          </a:bodyPr>
          <a:lstStyle/>
          <a:p>
            <a:r>
              <a:rPr lang="en-US" dirty="0"/>
              <a:t>A </a:t>
            </a:r>
            <a:r>
              <a:rPr lang="en-US" b="1" dirty="0"/>
              <a:t>NANOG 2006 study</a:t>
            </a:r>
            <a:r>
              <a:rPr lang="en-US" dirty="0"/>
              <a:t> showed that several hundred BGP misconfigurations occur each month.</a:t>
            </a:r>
          </a:p>
          <a:p>
            <a:r>
              <a:rPr lang="en-US" dirty="0"/>
              <a:t>The most famous case happened in </a:t>
            </a:r>
            <a:r>
              <a:rPr lang="en-US" b="1" dirty="0"/>
              <a:t>February 2008</a:t>
            </a:r>
            <a:r>
              <a:rPr lang="en-US" dirty="0"/>
              <a:t> when </a:t>
            </a:r>
            <a:r>
              <a:rPr lang="en-US" b="1" dirty="0"/>
              <a:t>Pakistan Telecom</a:t>
            </a:r>
            <a:r>
              <a:rPr lang="en-US" dirty="0"/>
              <a:t> mistakenly announced a </a:t>
            </a:r>
            <a:r>
              <a:rPr lang="en-US" b="1" dirty="0"/>
              <a:t>bogus route</a:t>
            </a:r>
            <a:r>
              <a:rPr lang="en-US" dirty="0"/>
              <a:t> for YouTube to its upstream provider </a:t>
            </a:r>
            <a:r>
              <a:rPr lang="en-US" b="1" dirty="0"/>
              <a:t>PCCW (Hong Kong)</a:t>
            </a:r>
            <a:r>
              <a:rPr lang="en-US" dirty="0"/>
              <a:t>.</a:t>
            </a:r>
          </a:p>
          <a:p>
            <a:r>
              <a:rPr lang="en-US" dirty="0"/>
              <a:t>The original intent was to </a:t>
            </a:r>
            <a:r>
              <a:rPr lang="en-US" b="1" dirty="0"/>
              <a:t>block YouTube only within Pakistan</a:t>
            </a:r>
            <a:r>
              <a:rPr lang="en-US" dirty="0"/>
              <a:t> due to controversial videos.</a:t>
            </a:r>
          </a:p>
          <a:p>
            <a:r>
              <a:rPr lang="en-US" dirty="0"/>
              <a:t>Instead, the route spread globally, causing </a:t>
            </a:r>
            <a:r>
              <a:rPr lang="en-US" b="1" dirty="0"/>
              <a:t>YouTube to be inaccessible worldwide for about two hours</a:t>
            </a:r>
            <a:r>
              <a:rPr lang="en-US" dirty="0"/>
              <a:t>.</a:t>
            </a:r>
          </a:p>
          <a:p>
            <a:r>
              <a:rPr lang="en-US" dirty="0"/>
              <a:t> In short: </a:t>
            </a:r>
            <a:r>
              <a:rPr lang="en-US" b="1" dirty="0"/>
              <a:t>A local filtering attempt in Pakistan accidentally triggered a global BGP hijack, knocking YouTube offline worldwide for 2 hours.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C658E-65B2-75A4-2925-E6B4EF9F4B06}"/>
              </a:ext>
            </a:extLst>
          </p:cNvPr>
          <p:cNvSpPr>
            <a:spLocks noGrp="1"/>
          </p:cNvSpPr>
          <p:nvPr>
            <p:ph type="title"/>
          </p:nvPr>
        </p:nvSpPr>
        <p:spPr/>
        <p:txBody>
          <a:bodyPr>
            <a:normAutofit fontScale="90000"/>
          </a:bodyPr>
          <a:lstStyle/>
          <a:p>
            <a:r>
              <a:rPr lang="en-US" dirty="0"/>
              <a:t>DNS ATTACK</a:t>
            </a:r>
          </a:p>
        </p:txBody>
      </p:sp>
      <p:sp>
        <p:nvSpPr>
          <p:cNvPr id="3" name="Text Placeholder 2">
            <a:extLst>
              <a:ext uri="{FF2B5EF4-FFF2-40B4-BE49-F238E27FC236}">
                <a16:creationId xmlns:a16="http://schemas.microsoft.com/office/drawing/2014/main" id="{E24E868E-F0FF-A599-1111-1A8B4073C235}"/>
              </a:ext>
            </a:extLst>
          </p:cNvPr>
          <p:cNvSpPr>
            <a:spLocks noGrp="1"/>
          </p:cNvSpPr>
          <p:nvPr>
            <p:ph type="body" idx="1"/>
          </p:nvPr>
        </p:nvSpPr>
        <p:spPr/>
        <p:txBody>
          <a:bodyPr/>
          <a:lstStyle/>
          <a:p>
            <a:pPr>
              <a:lnSpc>
                <a:spcPct val="150000"/>
              </a:lnSpc>
            </a:pPr>
            <a:r>
              <a:rPr lang="en-US" dirty="0"/>
              <a:t>What is DNS?DNS is like the phonebook of the internet.</a:t>
            </a:r>
          </a:p>
          <a:p>
            <a:pPr>
              <a:lnSpc>
                <a:spcPct val="150000"/>
              </a:lnSpc>
            </a:pPr>
            <a:r>
              <a:rPr lang="en-US" dirty="0"/>
              <a:t>It translates human-readable domain names (like www.google.com) into IP addresses (like 142.250.182.14) that computers use to communicate.</a:t>
            </a:r>
          </a:p>
          <a:p>
            <a:pPr>
              <a:lnSpc>
                <a:spcPct val="150000"/>
              </a:lnSpc>
            </a:pPr>
            <a:r>
              <a:rPr lang="en-US" dirty="0"/>
              <a:t>Without DNS, we would have to remember long strings of numbers (IP addresses) to access websites.</a:t>
            </a:r>
          </a:p>
        </p:txBody>
      </p:sp>
    </p:spTree>
    <p:extLst>
      <p:ext uri="{BB962C8B-B14F-4D97-AF65-F5344CB8AC3E}">
        <p14:creationId xmlns:p14="http://schemas.microsoft.com/office/powerpoint/2010/main" val="1489103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4AD8-D985-44E5-741D-0258096A5EB5}"/>
              </a:ext>
            </a:extLst>
          </p:cNvPr>
          <p:cNvSpPr>
            <a:spLocks noGrp="1"/>
          </p:cNvSpPr>
          <p:nvPr>
            <p:ph type="title"/>
          </p:nvPr>
        </p:nvSpPr>
        <p:spPr>
          <a:xfrm>
            <a:off x="311700" y="445025"/>
            <a:ext cx="8520600" cy="501180"/>
          </a:xfrm>
        </p:spPr>
        <p:txBody>
          <a:bodyPr>
            <a:normAutofit fontScale="90000"/>
          </a:bodyPr>
          <a:lstStyle/>
          <a:p>
            <a:r>
              <a:rPr lang="en-US" dirty="0"/>
              <a:t>Steps</a:t>
            </a:r>
          </a:p>
        </p:txBody>
      </p:sp>
      <p:sp>
        <p:nvSpPr>
          <p:cNvPr id="5" name="Rectangle 2">
            <a:extLst>
              <a:ext uri="{FF2B5EF4-FFF2-40B4-BE49-F238E27FC236}">
                <a16:creationId xmlns:a16="http://schemas.microsoft.com/office/drawing/2014/main" id="{1C666AB5-9600-9CC4-D66C-8B8D5164994A}"/>
              </a:ext>
            </a:extLst>
          </p:cNvPr>
          <p:cNvSpPr>
            <a:spLocks noGrp="1" noChangeArrowheads="1"/>
          </p:cNvSpPr>
          <p:nvPr>
            <p:ph type="body" idx="1"/>
          </p:nvPr>
        </p:nvSpPr>
        <p:spPr bwMode="auto">
          <a:xfrm>
            <a:off x="311700" y="515715"/>
            <a:ext cx="8665323"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You type </a:t>
            </a:r>
            <a:r>
              <a:rPr kumimoji="0" lang="en-US" altLang="en-US" sz="20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www.google.com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into your browser.</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Your computer asks the </a:t>
            </a:r>
            <a:r>
              <a:rPr kumimoji="0" lang="en-US" altLang="en-US" sz="20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DNS resolver</a:t>
            </a:r>
            <a:r>
              <a:rPr kumimoji="0" lang="en-US" altLang="en-US" sz="20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(usually provided by your ISP or a public DNS like Google DNS 8.8.8.8) to find the IP address.</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The resolver checks its cache; if not found, it queries the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DNS hierarchy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Root server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sends to .com TLD server.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 server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sends to Google’s authoritative DNS server.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Google’s DNS server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replies with the IP (e.g., 142.250.182.14).</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resolver gives the IP to your browser.</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Your browser connects to Google’s server using the IP.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914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A2B7-2971-68F8-CC03-77DBD2873421}"/>
              </a:ext>
            </a:extLst>
          </p:cNvPr>
          <p:cNvSpPr>
            <a:spLocks noGrp="1"/>
          </p:cNvSpPr>
          <p:nvPr>
            <p:ph type="title"/>
          </p:nvPr>
        </p:nvSpPr>
        <p:spPr/>
        <p:txBody>
          <a:bodyPr>
            <a:normAutofit fontScale="90000"/>
          </a:bodyPr>
          <a:lstStyle/>
          <a:p>
            <a:r>
              <a:rPr lang="en-US" sz="3200" u="sng" dirty="0">
                <a:solidFill>
                  <a:srgbClr val="FF0000"/>
                </a:solidFill>
                <a:latin typeface="MeridienLTStd-Roman"/>
              </a:rPr>
              <a:t>DNS Attacks and Cloud Computing – Risks and Vulnerabilities</a:t>
            </a:r>
            <a:endParaRPr lang="en-US" dirty="0"/>
          </a:p>
        </p:txBody>
      </p:sp>
      <p:sp>
        <p:nvSpPr>
          <p:cNvPr id="3" name="Text Placeholder 2">
            <a:extLst>
              <a:ext uri="{FF2B5EF4-FFF2-40B4-BE49-F238E27FC236}">
                <a16:creationId xmlns:a16="http://schemas.microsoft.com/office/drawing/2014/main" id="{E5F47A2E-6D0D-497B-9541-2A9084EBC9E8}"/>
              </a:ext>
            </a:extLst>
          </p:cNvPr>
          <p:cNvSpPr>
            <a:spLocks noGrp="1"/>
          </p:cNvSpPr>
          <p:nvPr>
            <p:ph type="body" idx="1"/>
          </p:nvPr>
        </p:nvSpPr>
        <p:spPr/>
        <p:txBody>
          <a:bodyPr/>
          <a:lstStyle/>
          <a:p>
            <a:endParaRPr lang="en-US" dirty="0"/>
          </a:p>
          <a:p>
            <a:pPr>
              <a:lnSpc>
                <a:spcPct val="200000"/>
              </a:lnSpc>
              <a:buFont typeface="+mj-lt"/>
              <a:buAutoNum type="arabicPeriod"/>
            </a:pPr>
            <a:r>
              <a:rPr lang="en-US" b="1" dirty="0"/>
              <a:t>DNS and Cloud Computing Risks:</a:t>
            </a:r>
          </a:p>
          <a:p>
            <a:pPr>
              <a:lnSpc>
                <a:spcPct val="200000"/>
              </a:lnSpc>
              <a:buFont typeface="+mj-lt"/>
              <a:buAutoNum type="arabicPeriod"/>
            </a:pPr>
            <a:r>
              <a:rPr lang="en-US" b="1" dirty="0"/>
              <a:t>Common DNS Attacks in Cloud Computing:</a:t>
            </a:r>
          </a:p>
          <a:p>
            <a:pPr>
              <a:lnSpc>
                <a:spcPct val="200000"/>
              </a:lnSpc>
              <a:buFont typeface="+mj-lt"/>
              <a:buAutoNum type="arabicPeriod"/>
            </a:pPr>
            <a:r>
              <a:rPr lang="en-US" b="1" dirty="0"/>
              <a:t>Vulnerabilities in DNS Protocol and Implementations:</a:t>
            </a:r>
          </a:p>
          <a:p>
            <a:pPr>
              <a:lnSpc>
                <a:spcPct val="200000"/>
              </a:lnSpc>
              <a:buFont typeface="+mj-lt"/>
              <a:buAutoNum type="arabicPeriod"/>
            </a:pPr>
            <a:endParaRPr lang="en-US" dirty="0"/>
          </a:p>
          <a:p>
            <a:pPr>
              <a:lnSpc>
                <a:spcPct val="200000"/>
              </a:lnSpc>
              <a:buFont typeface="+mj-lt"/>
              <a:buAutoNum type="arabicPeriod"/>
            </a:pPr>
            <a:endParaRPr lang="en-US" dirty="0"/>
          </a:p>
          <a:p>
            <a:pPr>
              <a:buFont typeface="Arial" panose="020B0604020202020204" pitchFamily="34" charset="0"/>
              <a:buChar char="•"/>
            </a:pPr>
            <a:endParaRPr lang="en-US" b="1" dirty="0"/>
          </a:p>
          <a:p>
            <a:endParaRPr lang="en-US" dirty="0"/>
          </a:p>
          <a:p>
            <a:endParaRPr lang="en-US" dirty="0"/>
          </a:p>
        </p:txBody>
      </p:sp>
    </p:spTree>
    <p:extLst>
      <p:ext uri="{BB962C8B-B14F-4D97-AF65-F5344CB8AC3E}">
        <p14:creationId xmlns:p14="http://schemas.microsoft.com/office/powerpoint/2010/main" val="1623647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CE39-8D47-661E-0944-2F0E41039FF2}"/>
              </a:ext>
            </a:extLst>
          </p:cNvPr>
          <p:cNvSpPr>
            <a:spLocks noGrp="1"/>
          </p:cNvSpPr>
          <p:nvPr>
            <p:ph type="title"/>
          </p:nvPr>
        </p:nvSpPr>
        <p:spPr/>
        <p:txBody>
          <a:bodyPr>
            <a:normAutofit/>
          </a:bodyPr>
          <a:lstStyle/>
          <a:p>
            <a:r>
              <a:rPr lang="en-US" sz="2400" b="0" i="0" u="sng" strike="noStrike" baseline="0" dirty="0">
                <a:solidFill>
                  <a:srgbClr val="FF0000"/>
                </a:solidFill>
                <a:latin typeface="MeridienLTStd-Roman"/>
              </a:rPr>
              <a:t>DNS Attacks and Cloud Computing – Risks and Vulnerabilities</a:t>
            </a:r>
            <a:endParaRPr lang="en-US" sz="3600" u="sng" dirty="0">
              <a:solidFill>
                <a:srgbClr val="FF0000"/>
              </a:solidFill>
            </a:endParaRPr>
          </a:p>
        </p:txBody>
      </p:sp>
      <p:sp>
        <p:nvSpPr>
          <p:cNvPr id="3" name="Text Placeholder 2">
            <a:extLst>
              <a:ext uri="{FF2B5EF4-FFF2-40B4-BE49-F238E27FC236}">
                <a16:creationId xmlns:a16="http://schemas.microsoft.com/office/drawing/2014/main" id="{6CA3CA86-09C1-05C0-F8AE-9407229421A0}"/>
              </a:ext>
            </a:extLst>
          </p:cNvPr>
          <p:cNvSpPr>
            <a:spLocks noGrp="1"/>
          </p:cNvSpPr>
          <p:nvPr>
            <p:ph type="body" idx="1"/>
          </p:nvPr>
        </p:nvSpPr>
        <p:spPr/>
        <p:txBody>
          <a:bodyPr/>
          <a:lstStyle/>
          <a:p>
            <a:pPr marL="114300" indent="0">
              <a:buNone/>
            </a:pPr>
            <a:r>
              <a:rPr lang="en-US" b="1" dirty="0"/>
              <a:t>1. Increased External DNS Querying</a:t>
            </a:r>
            <a:endParaRPr lang="en-US" dirty="0"/>
          </a:p>
          <a:p>
            <a:r>
              <a:rPr lang="en-US" dirty="0"/>
              <a:t>Cloud platforms rely heavily on DNS to locate and connect services (e.g., storage buckets, load balancers, APIs).</a:t>
            </a:r>
          </a:p>
          <a:p>
            <a:r>
              <a:rPr lang="en-US" dirty="0"/>
              <a:t>This creates </a:t>
            </a:r>
            <a:r>
              <a:rPr lang="en-US" b="1" dirty="0"/>
              <a:t>frequent external DNS queries</a:t>
            </a:r>
            <a:r>
              <a:rPr lang="en-US" dirty="0"/>
              <a:t> that increase the chance of interception, spoofing, or manipulation.</a:t>
            </a:r>
          </a:p>
          <a:p>
            <a:r>
              <a:rPr lang="en-US" dirty="0"/>
              <a:t>Attackers can target DNS traffic to redirect users to malicious endpoints.</a:t>
            </a:r>
          </a:p>
          <a:p>
            <a:endParaRPr lang="en-US" dirty="0"/>
          </a:p>
        </p:txBody>
      </p:sp>
    </p:spTree>
    <p:extLst>
      <p:ext uri="{BB962C8B-B14F-4D97-AF65-F5344CB8AC3E}">
        <p14:creationId xmlns:p14="http://schemas.microsoft.com/office/powerpoint/2010/main" val="657511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345389"/>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rPr>
              <a:t>Infrastructure Security: The Network Level</a:t>
            </a:r>
            <a:endParaRPr dirty="0">
              <a:solidFill>
                <a:srgbClr val="FF0000"/>
              </a:solidFill>
            </a:endParaRPr>
          </a:p>
        </p:txBody>
      </p:sp>
      <p:sp>
        <p:nvSpPr>
          <p:cNvPr id="73" name="Google Shape;73;p1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17182" algn="just" rtl="0">
              <a:spcBef>
                <a:spcPts val="0"/>
              </a:spcBef>
              <a:spcAft>
                <a:spcPts val="0"/>
              </a:spcAft>
              <a:buSzPct val="100000"/>
              <a:buChar char="●"/>
            </a:pPr>
            <a:r>
              <a:rPr lang="en" dirty="0"/>
              <a:t>When looking at the </a:t>
            </a:r>
            <a:r>
              <a:rPr lang="en" b="1" dirty="0"/>
              <a:t>network level </a:t>
            </a:r>
            <a:r>
              <a:rPr lang="en" dirty="0"/>
              <a:t>of infrastructure security, it is important to </a:t>
            </a:r>
            <a:r>
              <a:rPr lang="en" dirty="0">
                <a:solidFill>
                  <a:srgbClr val="FF0000"/>
                </a:solidFill>
              </a:rPr>
              <a:t>distinguish between </a:t>
            </a:r>
            <a:r>
              <a:rPr lang="en" b="1" dirty="0">
                <a:solidFill>
                  <a:srgbClr val="0070C0"/>
                </a:solidFill>
              </a:rPr>
              <a:t>public clouds and private clouds</a:t>
            </a:r>
            <a:r>
              <a:rPr lang="en" dirty="0">
                <a:solidFill>
                  <a:srgbClr val="FF0000"/>
                </a:solidFill>
              </a:rPr>
              <a:t>, With private clouds, there are no new attacks, vulnerabilities, or changes in risk specific to this topology that information security personnel need to consider.</a:t>
            </a:r>
          </a:p>
          <a:p>
            <a:pPr marL="457200" lvl="0" indent="-317182" algn="l" rtl="0">
              <a:spcBef>
                <a:spcPts val="0"/>
              </a:spcBef>
              <a:spcAft>
                <a:spcPts val="0"/>
              </a:spcAft>
              <a:buSzPct val="100000"/>
              <a:buChar char="●"/>
            </a:pPr>
            <a:endParaRPr dirty="0">
              <a:solidFill>
                <a:srgbClr val="FF0000"/>
              </a:solidFill>
            </a:endParaRPr>
          </a:p>
          <a:p>
            <a:pPr algn="just"/>
            <a:r>
              <a:rPr lang="en-US" sz="1800" b="0" i="0" u="none" strike="noStrike" baseline="0" dirty="0">
                <a:solidFill>
                  <a:srgbClr val="FF0000"/>
                </a:solidFill>
                <a:latin typeface="MeridienLTStd-Roman"/>
              </a:rPr>
              <a:t>The security considerations you have today apply to a private cloud infrastructure</a:t>
            </a:r>
            <a:r>
              <a:rPr lang="en-US" sz="1800" b="0" i="0" u="none" strike="noStrike" baseline="0" dirty="0">
                <a:solidFill>
                  <a:srgbClr val="000000"/>
                </a:solidFill>
                <a:latin typeface="MeridienLTStd-Roman"/>
              </a:rPr>
              <a:t>, too. </a:t>
            </a:r>
            <a:r>
              <a:rPr lang="en-US" sz="1800" b="1" i="0" u="none" strike="noStrike" baseline="0" dirty="0">
                <a:solidFill>
                  <a:srgbClr val="0070C0"/>
                </a:solidFill>
                <a:latin typeface="MeridienLTStd-Roman"/>
              </a:rPr>
              <a:t>And the security tools you have in place (or should have in place) are also necessary for a private cloud and operate in the same way. </a:t>
            </a:r>
          </a:p>
          <a:p>
            <a:pPr algn="l"/>
            <a:r>
              <a:rPr lang="en-US" sz="1800" b="0" i="0" u="none" strike="noStrike" baseline="0" dirty="0">
                <a:solidFill>
                  <a:srgbClr val="0000FF"/>
                </a:solidFill>
                <a:latin typeface="MeridienLTStd-Roman"/>
              </a:rPr>
              <a:t>Figure </a:t>
            </a:r>
            <a:r>
              <a:rPr lang="en-US" sz="1800" b="0" i="0" u="none" strike="noStrike" baseline="0" dirty="0">
                <a:solidFill>
                  <a:srgbClr val="000000"/>
                </a:solidFill>
                <a:latin typeface="MeridienLTStd-Roman"/>
              </a:rPr>
              <a:t>shows the topological similarities between a secure extranet and a private cloud.</a:t>
            </a:r>
            <a:endParaRPr dirty="0"/>
          </a:p>
          <a:p>
            <a:pPr marL="457200" lvl="0" indent="-317182" algn="l" rtl="0">
              <a:spcBef>
                <a:spcPts val="0"/>
              </a:spcBef>
              <a:spcAft>
                <a:spcPts val="0"/>
              </a:spcAft>
              <a:buSzPct val="100000"/>
              <a:buChar char="●"/>
            </a:pPr>
            <a:endParaRPr dirty="0"/>
          </a:p>
          <a:p>
            <a:pPr marL="0" lvl="0" indent="0" algn="l" rtl="0">
              <a:spcBef>
                <a:spcPts val="1200"/>
              </a:spcBef>
              <a:spcAft>
                <a:spcPts val="120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390B-29EF-422E-86EE-69F987CB469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9BD86F6-6A57-8BA6-2706-0F5A04C7BC56}"/>
              </a:ext>
            </a:extLst>
          </p:cNvPr>
          <p:cNvSpPr>
            <a:spLocks noGrp="1"/>
          </p:cNvSpPr>
          <p:nvPr>
            <p:ph type="body" idx="1"/>
          </p:nvPr>
        </p:nvSpPr>
        <p:spPr/>
        <p:txBody>
          <a:bodyPr/>
          <a:lstStyle/>
          <a:p>
            <a:pPr marL="114300" indent="0">
              <a:lnSpc>
                <a:spcPct val="150000"/>
              </a:lnSpc>
              <a:buNone/>
            </a:pPr>
            <a:r>
              <a:rPr lang="en-US" b="1" dirty="0"/>
              <a:t>2. Dependency on Network Security</a:t>
            </a:r>
            <a:endParaRPr lang="en-US" dirty="0"/>
          </a:p>
          <a:p>
            <a:pPr>
              <a:lnSpc>
                <a:spcPct val="150000"/>
              </a:lnSpc>
            </a:pPr>
            <a:r>
              <a:rPr lang="en-US" dirty="0"/>
              <a:t>Cloud services often involve </a:t>
            </a:r>
            <a:r>
              <a:rPr lang="en-US" b="1" dirty="0"/>
              <a:t>distributed teams and multiple networks</a:t>
            </a:r>
            <a:r>
              <a:rPr lang="en-US" dirty="0"/>
              <a:t> (corporate, remote, third-party).</a:t>
            </a:r>
          </a:p>
          <a:p>
            <a:pPr>
              <a:lnSpc>
                <a:spcPct val="150000"/>
              </a:lnSpc>
            </a:pPr>
            <a:r>
              <a:rPr lang="en-US" dirty="0"/>
              <a:t>Each network layer depends on DNS, making the overall system more vulnerable to attacks like DNS poisoning or cache hijacking.</a:t>
            </a:r>
          </a:p>
          <a:p>
            <a:pPr>
              <a:lnSpc>
                <a:spcPct val="150000"/>
              </a:lnSpc>
            </a:pPr>
            <a:r>
              <a:rPr lang="en-US" dirty="0"/>
              <a:t>Misconfigured DNS can expose sensitive workloads or enable unauthorized access.</a:t>
            </a:r>
          </a:p>
          <a:p>
            <a:endParaRPr lang="en-US" dirty="0"/>
          </a:p>
        </p:txBody>
      </p:sp>
    </p:spTree>
    <p:extLst>
      <p:ext uri="{BB962C8B-B14F-4D97-AF65-F5344CB8AC3E}">
        <p14:creationId xmlns:p14="http://schemas.microsoft.com/office/powerpoint/2010/main" val="969009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B3075-913D-8A44-ACC5-6C0DA8FD9C3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CAD344A-2186-3121-5E3E-22E79222F804}"/>
              </a:ext>
            </a:extLst>
          </p:cNvPr>
          <p:cNvSpPr>
            <a:spLocks noGrp="1"/>
          </p:cNvSpPr>
          <p:nvPr>
            <p:ph type="body" idx="1"/>
          </p:nvPr>
        </p:nvSpPr>
        <p:spPr/>
        <p:txBody>
          <a:bodyPr/>
          <a:lstStyle/>
          <a:p>
            <a:pPr marL="114300" indent="0">
              <a:buNone/>
            </a:pPr>
            <a:r>
              <a:rPr lang="en-US" b="1" dirty="0"/>
              <a:t>3.Split Horizon DNS Ineffectiveness</a:t>
            </a:r>
            <a:endParaRPr lang="en-US" dirty="0"/>
          </a:p>
          <a:p>
            <a:pPr>
              <a:lnSpc>
                <a:spcPct val="150000"/>
              </a:lnSpc>
            </a:pPr>
            <a:r>
              <a:rPr lang="en-US" dirty="0"/>
              <a:t>Split horizon DNS (different answers for internal vs. external queries) is a common security practice on-premises.</a:t>
            </a:r>
          </a:p>
          <a:p>
            <a:pPr>
              <a:lnSpc>
                <a:spcPct val="150000"/>
              </a:lnSpc>
            </a:pPr>
            <a:r>
              <a:rPr lang="en-US" dirty="0"/>
              <a:t>In cloud environments, </a:t>
            </a:r>
            <a:r>
              <a:rPr lang="en-US" b="1" dirty="0"/>
              <a:t>external DNS traffic often bypasses these controls</a:t>
            </a:r>
            <a:r>
              <a:rPr lang="en-US" dirty="0"/>
              <a:t>, making internal protections less effective.</a:t>
            </a:r>
          </a:p>
          <a:p>
            <a:pPr>
              <a:lnSpc>
                <a:spcPct val="150000"/>
              </a:lnSpc>
            </a:pPr>
            <a:r>
              <a:rPr lang="en-US" dirty="0"/>
              <a:t>This increases the risk of data leakage, phishing redirection, or service disruption.</a:t>
            </a:r>
          </a:p>
          <a:p>
            <a:endParaRPr lang="en-US" dirty="0"/>
          </a:p>
        </p:txBody>
      </p:sp>
    </p:spTree>
    <p:extLst>
      <p:ext uri="{BB962C8B-B14F-4D97-AF65-F5344CB8AC3E}">
        <p14:creationId xmlns:p14="http://schemas.microsoft.com/office/powerpoint/2010/main" val="451596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CDC35CD-4E8E-358A-7152-7077ED8510D1}"/>
              </a:ext>
            </a:extLst>
          </p:cNvPr>
          <p:cNvSpPr>
            <a:spLocks noGrp="1" noChangeArrowheads="1"/>
          </p:cNvSpPr>
          <p:nvPr>
            <p:ph type="body" idx="1"/>
          </p:nvPr>
        </p:nvSpPr>
        <p:spPr bwMode="auto">
          <a:xfrm>
            <a:off x="311150" y="169945"/>
            <a:ext cx="7941697"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Common DNS Attacks in Cloud Computing</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DNS Cache Poisoning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Attackers inject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false DNS records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into a resolver’s cache.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Causes users to be redirected to malicious IPs instead of legitimate ones.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Users typing www.bank.com may be redirected to a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fake phishing site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DNS Forgery (DNS Response Forging)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Attackers send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fake DNS responses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faster than the legitimate server.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Often targets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Name Server (NS) records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replacing them with attacker-controlled servers.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Impact: Large-scale redirection of domains under a compromised DNS zone.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DNS Spoofing (Man-in-the-Middle)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Attackers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intercept DNS requests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transit and modify the responses.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Redirects users to malicious sites without altering the resolver’s cache.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Often combined with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packet sniffing or compromised routers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2313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75817-A16B-07A0-2FF3-A7C044F4FD1A}"/>
              </a:ext>
            </a:extLst>
          </p:cNvPr>
          <p:cNvSpPr>
            <a:spLocks noGrp="1"/>
          </p:cNvSpPr>
          <p:nvPr>
            <p:ph type="title"/>
          </p:nvPr>
        </p:nvSpPr>
        <p:spPr/>
        <p:txBody>
          <a:bodyPr>
            <a:normAutofit fontScale="90000"/>
          </a:bodyPr>
          <a:lstStyle/>
          <a:p>
            <a:r>
              <a:rPr lang="en-US" dirty="0"/>
              <a:t>Vulnerabilities in DNS Protocol and Implementations</a:t>
            </a:r>
          </a:p>
        </p:txBody>
      </p:sp>
      <p:sp>
        <p:nvSpPr>
          <p:cNvPr id="3" name="Text Placeholder 2">
            <a:extLst>
              <a:ext uri="{FF2B5EF4-FFF2-40B4-BE49-F238E27FC236}">
                <a16:creationId xmlns:a16="http://schemas.microsoft.com/office/drawing/2014/main" id="{FADAD01D-CD5A-F7E0-347A-A77B3566917B}"/>
              </a:ext>
            </a:extLst>
          </p:cNvPr>
          <p:cNvSpPr>
            <a:spLocks noGrp="1"/>
          </p:cNvSpPr>
          <p:nvPr>
            <p:ph type="body" idx="1"/>
          </p:nvPr>
        </p:nvSpPr>
        <p:spPr/>
        <p:txBody>
          <a:bodyPr/>
          <a:lstStyle/>
          <a:p>
            <a:pPr marL="114300" indent="0">
              <a:buNone/>
            </a:pPr>
            <a:r>
              <a:rPr lang="en-US" b="1" dirty="0"/>
              <a:t>1. Protocol Vulnerabilities</a:t>
            </a:r>
            <a:endParaRPr lang="en-US" dirty="0"/>
          </a:p>
          <a:p>
            <a:r>
              <a:rPr lang="en-US" dirty="0"/>
              <a:t>DNS was designed in the early 1980s with a focus on </a:t>
            </a:r>
            <a:r>
              <a:rPr lang="en-US" b="1" dirty="0"/>
              <a:t>functionality, not security</a:t>
            </a:r>
            <a:r>
              <a:rPr lang="en-US" dirty="0"/>
              <a:t>.</a:t>
            </a:r>
          </a:p>
          <a:p>
            <a:r>
              <a:rPr lang="en-US" dirty="0"/>
              <a:t>Inherent weaknesses include:</a:t>
            </a:r>
          </a:p>
          <a:p>
            <a:pPr lvl="1"/>
            <a:r>
              <a:rPr lang="en-US" b="1" dirty="0"/>
              <a:t>Lack of authentication</a:t>
            </a:r>
            <a:r>
              <a:rPr lang="en-US" dirty="0"/>
              <a:t> → DNS can’t verify if responses come from a trusted source.</a:t>
            </a:r>
          </a:p>
          <a:p>
            <a:pPr lvl="1"/>
            <a:r>
              <a:rPr lang="en-US" b="1" dirty="0"/>
              <a:t>Susceptible to spoofing/forgery</a:t>
            </a:r>
            <a:r>
              <a:rPr lang="en-US" dirty="0"/>
              <a:t> → attackers can inject false records.</a:t>
            </a:r>
          </a:p>
          <a:p>
            <a:pPr lvl="1"/>
            <a:r>
              <a:rPr lang="en-US" b="1" dirty="0"/>
              <a:t>Caching exploitation</a:t>
            </a:r>
            <a:r>
              <a:rPr lang="en-US" dirty="0"/>
              <a:t> → poisoned or stale records persist in cache, redirecting traffic.</a:t>
            </a:r>
          </a:p>
          <a:p>
            <a:pPr lvl="1"/>
            <a:r>
              <a:rPr lang="en-US" b="1" dirty="0"/>
              <a:t>No confidentiality</a:t>
            </a:r>
            <a:r>
              <a:rPr lang="en-US" dirty="0"/>
              <a:t> → DNS queries/responses are usually unencrypted (exposed to eavesdropping).</a:t>
            </a:r>
          </a:p>
          <a:p>
            <a:r>
              <a:rPr lang="en-US" dirty="0"/>
              <a:t>These flaws make DNS an attractive target for </a:t>
            </a:r>
            <a:r>
              <a:rPr lang="en-US" b="1" dirty="0"/>
              <a:t>cache poisoning, spoofing, and man-in-the-middle attacks</a:t>
            </a:r>
            <a:r>
              <a:rPr lang="en-US" dirty="0"/>
              <a:t>.</a:t>
            </a:r>
          </a:p>
          <a:p>
            <a:endParaRPr lang="en-US" dirty="0"/>
          </a:p>
        </p:txBody>
      </p:sp>
    </p:spTree>
    <p:extLst>
      <p:ext uri="{BB962C8B-B14F-4D97-AF65-F5344CB8AC3E}">
        <p14:creationId xmlns:p14="http://schemas.microsoft.com/office/powerpoint/2010/main" val="3400688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FF2C-824C-7A71-87CF-D81FF329ABA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9BDFD11-D8A9-5379-CF3D-92D080549F91}"/>
              </a:ext>
            </a:extLst>
          </p:cNvPr>
          <p:cNvSpPr>
            <a:spLocks noGrp="1"/>
          </p:cNvSpPr>
          <p:nvPr>
            <p:ph type="body" idx="1"/>
          </p:nvPr>
        </p:nvSpPr>
        <p:spPr/>
        <p:txBody>
          <a:bodyPr/>
          <a:lstStyle/>
          <a:p>
            <a:pPr marL="114300" indent="0">
              <a:buNone/>
            </a:pPr>
            <a:r>
              <a:rPr lang="en-US" b="1" dirty="0"/>
              <a:t>2. Implementation Issues</a:t>
            </a:r>
            <a:endParaRPr lang="en-US" dirty="0"/>
          </a:p>
          <a:p>
            <a:r>
              <a:rPr lang="en-US" dirty="0"/>
              <a:t>Even when the protocol is used correctly, </a:t>
            </a:r>
            <a:r>
              <a:rPr lang="en-US" b="1" dirty="0"/>
              <a:t>poorly implemented DNS software or configurations</a:t>
            </a:r>
            <a:r>
              <a:rPr lang="en-US" dirty="0"/>
              <a:t> increase risk.</a:t>
            </a:r>
          </a:p>
          <a:p>
            <a:r>
              <a:rPr lang="en-US" dirty="0"/>
              <a:t>Examples:</a:t>
            </a:r>
          </a:p>
          <a:p>
            <a:pPr lvl="1"/>
            <a:r>
              <a:rPr lang="en-US" b="1" dirty="0"/>
              <a:t>Default configurations</a:t>
            </a:r>
            <a:r>
              <a:rPr lang="en-US" dirty="0"/>
              <a:t> with open resolvers → allow amplification attacks (DDoS).</a:t>
            </a:r>
          </a:p>
          <a:p>
            <a:pPr lvl="1"/>
            <a:r>
              <a:rPr lang="en-US" b="1" dirty="0"/>
              <a:t>Improper access controls</a:t>
            </a:r>
            <a:r>
              <a:rPr lang="en-US" dirty="0"/>
              <a:t> → attackers can query or modify records.</a:t>
            </a:r>
          </a:p>
          <a:p>
            <a:pPr lvl="1"/>
            <a:r>
              <a:rPr lang="en-US" b="1" dirty="0"/>
              <a:t>Unpatched DNS servers</a:t>
            </a:r>
            <a:r>
              <a:rPr lang="en-US" dirty="0"/>
              <a:t> → contain exploitable bugs (e.g., buffer overflows).</a:t>
            </a:r>
          </a:p>
          <a:p>
            <a:pPr lvl="1"/>
            <a:r>
              <a:rPr lang="en-US" b="1" dirty="0"/>
              <a:t>Weak logging and monitoring</a:t>
            </a:r>
            <a:r>
              <a:rPr lang="en-US" dirty="0"/>
              <a:t> → delays detection of hijacking or poisoning attempts.</a:t>
            </a:r>
          </a:p>
          <a:p>
            <a:r>
              <a:rPr lang="en-US" dirty="0"/>
              <a:t>Real-world failures often come from </a:t>
            </a:r>
            <a:r>
              <a:rPr lang="en-US" b="1" dirty="0"/>
              <a:t>misconfigurations or negligence</a:t>
            </a:r>
            <a:r>
              <a:rPr lang="en-US" dirty="0"/>
              <a:t>, not just protocol flaws.</a:t>
            </a:r>
          </a:p>
          <a:p>
            <a:endParaRPr lang="en-US" dirty="0"/>
          </a:p>
        </p:txBody>
      </p:sp>
    </p:spTree>
    <p:extLst>
      <p:ext uri="{BB962C8B-B14F-4D97-AF65-F5344CB8AC3E}">
        <p14:creationId xmlns:p14="http://schemas.microsoft.com/office/powerpoint/2010/main" val="2279895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A27A-2A42-5402-4B49-96DAD8395D03}"/>
              </a:ext>
            </a:extLst>
          </p:cNvPr>
          <p:cNvSpPr>
            <a:spLocks noGrp="1"/>
          </p:cNvSpPr>
          <p:nvPr>
            <p:ph type="title"/>
          </p:nvPr>
        </p:nvSpPr>
        <p:spPr/>
        <p:txBody>
          <a:bodyPr>
            <a:noAutofit/>
          </a:bodyPr>
          <a:lstStyle/>
          <a:p>
            <a:r>
              <a:rPr lang="en-US" sz="2000" b="1" dirty="0">
                <a:solidFill>
                  <a:srgbClr val="FF0000"/>
                </a:solidFill>
              </a:rPr>
              <a:t>Mitigation and Prevention Strategies for DNS Attacks in Cloud Computing</a:t>
            </a:r>
          </a:p>
        </p:txBody>
      </p:sp>
      <p:sp>
        <p:nvSpPr>
          <p:cNvPr id="3" name="Text Placeholder 2">
            <a:extLst>
              <a:ext uri="{FF2B5EF4-FFF2-40B4-BE49-F238E27FC236}">
                <a16:creationId xmlns:a16="http://schemas.microsoft.com/office/drawing/2014/main" id="{395195F7-3958-7243-BF3B-958EFB3D2F4C}"/>
              </a:ext>
            </a:extLst>
          </p:cNvPr>
          <p:cNvSpPr>
            <a:spLocks noGrp="1"/>
          </p:cNvSpPr>
          <p:nvPr>
            <p:ph type="body" idx="1"/>
          </p:nvPr>
        </p:nvSpPr>
        <p:spPr/>
        <p:txBody>
          <a:bodyPr/>
          <a:lstStyle/>
          <a:p>
            <a:pPr marL="114300" indent="0">
              <a:buNone/>
            </a:pPr>
            <a:r>
              <a:rPr lang="en-US" b="1" dirty="0"/>
              <a:t>1. Notable DNS Vulnerabilities:</a:t>
            </a:r>
          </a:p>
          <a:p>
            <a:pPr marL="114300" indent="0">
              <a:buNone/>
            </a:pPr>
            <a:endParaRPr lang="en-US" dirty="0"/>
          </a:p>
          <a:p>
            <a:pPr>
              <a:buFont typeface="Arial" panose="020B0604020202020204" pitchFamily="34" charset="0"/>
              <a:buChar char="•"/>
            </a:pPr>
            <a:r>
              <a:rPr lang="en-US" b="1" dirty="0"/>
              <a:t>Kaminsky Bug (CVE-2008-1447)</a:t>
            </a:r>
            <a:r>
              <a:rPr lang="en-US" dirty="0"/>
              <a:t>:</a:t>
            </a:r>
          </a:p>
          <a:p>
            <a:pPr marL="742950" lvl="1" indent="-285750">
              <a:buFont typeface="Arial" panose="020B0604020202020204" pitchFamily="34" charset="0"/>
              <a:buChar char="•"/>
            </a:pPr>
            <a:r>
              <a:rPr lang="en-US" b="1" dirty="0">
                <a:solidFill>
                  <a:srgbClr val="FF0000"/>
                </a:solidFill>
              </a:rPr>
              <a:t>Vulnerability in DNS insufficient socket entropy</a:t>
            </a:r>
            <a:r>
              <a:rPr lang="en-US" dirty="0"/>
              <a:t>, leading to cache poisoning attacks.</a:t>
            </a:r>
          </a:p>
          <a:p>
            <a:pPr marL="742950" lvl="1" indent="-285750">
              <a:buFont typeface="Arial" panose="020B0604020202020204" pitchFamily="34" charset="0"/>
              <a:buChar char="•"/>
            </a:pPr>
            <a:r>
              <a:rPr lang="en-US" dirty="0"/>
              <a:t>Highlighted the ease of tricking DNS servers into accepting bad information.</a:t>
            </a:r>
          </a:p>
          <a:p>
            <a:pPr marL="457200" lvl="1" indent="0">
              <a:buNone/>
            </a:pPr>
            <a:endParaRPr lang="en-US" dirty="0"/>
          </a:p>
          <a:p>
            <a:pPr>
              <a:buFont typeface="Arial" panose="020B0604020202020204" pitchFamily="34" charset="0"/>
              <a:buChar char="•"/>
            </a:pPr>
            <a:r>
              <a:rPr lang="en-US" b="1" dirty="0"/>
              <a:t>Persistent DNS Cache Poisoning</a:t>
            </a:r>
            <a:r>
              <a:rPr lang="en-US" dirty="0"/>
              <a:t>:</a:t>
            </a:r>
          </a:p>
          <a:p>
            <a:pPr marL="742950" lvl="1" indent="-285750">
              <a:buFont typeface="Arial" panose="020B0604020202020204" pitchFamily="34" charset="0"/>
              <a:buChar char="•"/>
            </a:pPr>
            <a:r>
              <a:rPr lang="en-US" dirty="0"/>
              <a:t>Despite earlier fixes, </a:t>
            </a:r>
            <a:r>
              <a:rPr lang="en-US" dirty="0">
                <a:solidFill>
                  <a:srgbClr val="FF0000"/>
                </a:solidFill>
              </a:rPr>
              <a:t>DNS cache poisoning remains a significant threat in cloud environments.</a:t>
            </a:r>
          </a:p>
          <a:p>
            <a:endParaRPr lang="en-US" dirty="0"/>
          </a:p>
        </p:txBody>
      </p:sp>
    </p:spTree>
    <p:extLst>
      <p:ext uri="{BB962C8B-B14F-4D97-AF65-F5344CB8AC3E}">
        <p14:creationId xmlns:p14="http://schemas.microsoft.com/office/powerpoint/2010/main" val="4169297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107DEF-7023-4A56-22F4-7090DF9DF9F6}"/>
              </a:ext>
            </a:extLst>
          </p:cNvPr>
          <p:cNvSpPr>
            <a:spLocks noGrp="1"/>
          </p:cNvSpPr>
          <p:nvPr>
            <p:ph type="body" idx="1"/>
          </p:nvPr>
        </p:nvSpPr>
        <p:spPr>
          <a:xfrm>
            <a:off x="311700" y="193729"/>
            <a:ext cx="8520600" cy="4375071"/>
          </a:xfrm>
        </p:spPr>
        <p:txBody>
          <a:bodyPr>
            <a:normAutofit/>
          </a:bodyPr>
          <a:lstStyle/>
          <a:p>
            <a:r>
              <a:rPr lang="en-US" b="1" dirty="0"/>
              <a:t>2. Key Mitigation Strategies:</a:t>
            </a:r>
            <a:endParaRPr lang="en-US" dirty="0"/>
          </a:p>
          <a:p>
            <a:pPr>
              <a:buFont typeface="Arial" panose="020B0604020202020204" pitchFamily="34" charset="0"/>
              <a:buChar char="•"/>
            </a:pPr>
            <a:endParaRPr lang="en-US" b="1" dirty="0"/>
          </a:p>
          <a:p>
            <a:endParaRPr lang="en-US" dirty="0"/>
          </a:p>
        </p:txBody>
      </p:sp>
      <p:pic>
        <p:nvPicPr>
          <p:cNvPr id="6" name="Picture 5">
            <a:extLst>
              <a:ext uri="{FF2B5EF4-FFF2-40B4-BE49-F238E27FC236}">
                <a16:creationId xmlns:a16="http://schemas.microsoft.com/office/drawing/2014/main" id="{34B55D31-E29B-4AF1-1A12-A6D04F52405E}"/>
              </a:ext>
            </a:extLst>
          </p:cNvPr>
          <p:cNvPicPr>
            <a:picLocks noChangeAspect="1"/>
          </p:cNvPicPr>
          <p:nvPr/>
        </p:nvPicPr>
        <p:blipFill>
          <a:blip r:embed="rId2"/>
          <a:stretch>
            <a:fillRect/>
          </a:stretch>
        </p:blipFill>
        <p:spPr>
          <a:xfrm>
            <a:off x="216976" y="681925"/>
            <a:ext cx="8764292" cy="4091553"/>
          </a:xfrm>
          <a:prstGeom prst="rect">
            <a:avLst/>
          </a:prstGeom>
        </p:spPr>
      </p:pic>
    </p:spTree>
    <p:extLst>
      <p:ext uri="{BB962C8B-B14F-4D97-AF65-F5344CB8AC3E}">
        <p14:creationId xmlns:p14="http://schemas.microsoft.com/office/powerpoint/2010/main" val="1910854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57E3-F474-17C3-B0C3-E02524F1BAE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E7CBADE-B3CF-E4D3-EC04-481C32D2A795}"/>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3EBAAE4C-E829-0969-18FB-754860A8ED7F}"/>
              </a:ext>
            </a:extLst>
          </p:cNvPr>
          <p:cNvPicPr>
            <a:picLocks noChangeAspect="1"/>
          </p:cNvPicPr>
          <p:nvPr/>
        </p:nvPicPr>
        <p:blipFill>
          <a:blip r:embed="rId2"/>
          <a:stretch>
            <a:fillRect/>
          </a:stretch>
        </p:blipFill>
        <p:spPr>
          <a:xfrm>
            <a:off x="402956" y="697425"/>
            <a:ext cx="8369085" cy="3711844"/>
          </a:xfrm>
          <a:prstGeom prst="rect">
            <a:avLst/>
          </a:prstGeom>
        </p:spPr>
      </p:pic>
    </p:spTree>
    <p:extLst>
      <p:ext uri="{BB962C8B-B14F-4D97-AF65-F5344CB8AC3E}">
        <p14:creationId xmlns:p14="http://schemas.microsoft.com/office/powerpoint/2010/main" val="99417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F438-87BE-8958-4C46-98944A5E73AF}"/>
              </a:ext>
            </a:extLst>
          </p:cNvPr>
          <p:cNvSpPr>
            <a:spLocks noGrp="1"/>
          </p:cNvSpPr>
          <p:nvPr>
            <p:ph type="title"/>
          </p:nvPr>
        </p:nvSpPr>
        <p:spPr/>
        <p:txBody>
          <a:bodyPr>
            <a:normAutofit fontScale="90000"/>
          </a:bodyPr>
          <a:lstStyle/>
          <a:p>
            <a:r>
              <a:rPr lang="en-US" dirty="0"/>
              <a:t>3. </a:t>
            </a:r>
            <a:r>
              <a:rPr lang="en-US" sz="2700" dirty="0"/>
              <a:t>Role of Cloud Service Providers (CSPs) in DNS Security</a:t>
            </a:r>
            <a:endParaRPr lang="en-US" dirty="0"/>
          </a:p>
        </p:txBody>
      </p:sp>
      <p:sp>
        <p:nvSpPr>
          <p:cNvPr id="3" name="Text Placeholder 2">
            <a:extLst>
              <a:ext uri="{FF2B5EF4-FFF2-40B4-BE49-F238E27FC236}">
                <a16:creationId xmlns:a16="http://schemas.microsoft.com/office/drawing/2014/main" id="{426433D0-6E36-C60C-E384-2344FCA58003}"/>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172B41D8-14F1-15A3-4ABE-2D97C985A5BB}"/>
              </a:ext>
            </a:extLst>
          </p:cNvPr>
          <p:cNvPicPr>
            <a:picLocks noChangeAspect="1"/>
          </p:cNvPicPr>
          <p:nvPr/>
        </p:nvPicPr>
        <p:blipFill>
          <a:blip r:embed="rId2"/>
          <a:stretch>
            <a:fillRect/>
          </a:stretch>
        </p:blipFill>
        <p:spPr>
          <a:xfrm>
            <a:off x="311699" y="1250809"/>
            <a:ext cx="8313107" cy="3397200"/>
          </a:xfrm>
          <a:prstGeom prst="rect">
            <a:avLst/>
          </a:prstGeom>
        </p:spPr>
      </p:pic>
    </p:spTree>
    <p:extLst>
      <p:ext uri="{BB962C8B-B14F-4D97-AF65-F5344CB8AC3E}">
        <p14:creationId xmlns:p14="http://schemas.microsoft.com/office/powerpoint/2010/main" val="3752846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A8A3-4258-E730-34C8-7F6A9C4D76B7}"/>
              </a:ext>
            </a:extLst>
          </p:cNvPr>
          <p:cNvSpPr>
            <a:spLocks noGrp="1"/>
          </p:cNvSpPr>
          <p:nvPr>
            <p:ph type="title"/>
          </p:nvPr>
        </p:nvSpPr>
        <p:spPr/>
        <p:txBody>
          <a:bodyPr>
            <a:normAutofit fontScale="90000"/>
          </a:bodyPr>
          <a:lstStyle/>
          <a:p>
            <a:r>
              <a:rPr lang="en-US" b="1" dirty="0"/>
              <a:t>Distributed Denial of Service (DDoS)</a:t>
            </a:r>
            <a:endParaRPr lang="en-US" dirty="0"/>
          </a:p>
        </p:txBody>
      </p:sp>
      <p:sp>
        <p:nvSpPr>
          <p:cNvPr id="3" name="Text Placeholder 2">
            <a:extLst>
              <a:ext uri="{FF2B5EF4-FFF2-40B4-BE49-F238E27FC236}">
                <a16:creationId xmlns:a16="http://schemas.microsoft.com/office/drawing/2014/main" id="{26BB868E-4744-054D-F6C3-F65F68D3E314}"/>
              </a:ext>
            </a:extLst>
          </p:cNvPr>
          <p:cNvSpPr>
            <a:spLocks noGrp="1"/>
          </p:cNvSpPr>
          <p:nvPr>
            <p:ph type="body" idx="1"/>
          </p:nvPr>
        </p:nvSpPr>
        <p:spPr/>
        <p:txBody>
          <a:bodyPr/>
          <a:lstStyle/>
          <a:p>
            <a:pPr algn="just"/>
            <a:r>
              <a:rPr lang="en-US" dirty="0"/>
              <a:t>A </a:t>
            </a:r>
            <a:r>
              <a:rPr lang="en-US" b="1" dirty="0"/>
              <a:t>Distributed Denial of Service (DDoS)</a:t>
            </a:r>
            <a:r>
              <a:rPr lang="en-US" dirty="0"/>
              <a:t> attack is a type of cyberattack in which multiple compromised devices, often spread across different locations, are used to overwhelm a target (such as a server, website, or network) with a massive flood of internet traffic. </a:t>
            </a:r>
          </a:p>
          <a:p>
            <a:pPr marL="114300" indent="0" algn="just">
              <a:buNone/>
            </a:pPr>
            <a:endParaRPr lang="en-US" dirty="0"/>
          </a:p>
          <a:p>
            <a:pPr algn="just"/>
            <a:r>
              <a:rPr lang="en-US" dirty="0"/>
              <a:t>The goal of a DDoS attack is to make the target's services unavailable to its legitimate users by </a:t>
            </a:r>
            <a:r>
              <a:rPr lang="en-US" b="1" dirty="0">
                <a:solidFill>
                  <a:srgbClr val="FF0000"/>
                </a:solidFill>
              </a:rPr>
              <a:t>exhausting its resources, such as bandwidth, processing power, or memory.</a:t>
            </a:r>
          </a:p>
        </p:txBody>
      </p:sp>
    </p:spTree>
    <p:extLst>
      <p:ext uri="{BB962C8B-B14F-4D97-AF65-F5344CB8AC3E}">
        <p14:creationId xmlns:p14="http://schemas.microsoft.com/office/powerpoint/2010/main" val="2699167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CE4A1-7B61-A493-E8D6-0F3AAC5AB26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D35AF29-1F55-FB66-6719-4FA2DD3B004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42D45BF-8453-2AE2-66E4-0DB53528A45C}"/>
              </a:ext>
            </a:extLst>
          </p:cNvPr>
          <p:cNvPicPr>
            <a:picLocks noChangeAspect="1"/>
          </p:cNvPicPr>
          <p:nvPr/>
        </p:nvPicPr>
        <p:blipFill>
          <a:blip r:embed="rId2"/>
          <a:stretch>
            <a:fillRect/>
          </a:stretch>
        </p:blipFill>
        <p:spPr>
          <a:xfrm>
            <a:off x="311700" y="294468"/>
            <a:ext cx="8599825" cy="4274331"/>
          </a:xfrm>
          <a:prstGeom prst="rect">
            <a:avLst/>
          </a:prstGeom>
        </p:spPr>
      </p:pic>
    </p:spTree>
    <p:extLst>
      <p:ext uri="{BB962C8B-B14F-4D97-AF65-F5344CB8AC3E}">
        <p14:creationId xmlns:p14="http://schemas.microsoft.com/office/powerpoint/2010/main" val="123415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DB33-8975-B883-87A9-DD838CD14FB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AF05903-2798-DEDF-825A-C258C40AAF50}"/>
              </a:ext>
            </a:extLst>
          </p:cNvPr>
          <p:cNvSpPr>
            <a:spLocks noGrp="1"/>
          </p:cNvSpPr>
          <p:nvPr>
            <p:ph type="body" idx="1"/>
          </p:nvPr>
        </p:nvSpPr>
        <p:spPr>
          <a:xfrm>
            <a:off x="311700" y="1171600"/>
            <a:ext cx="3725608" cy="3397200"/>
          </a:xfrm>
        </p:spPr>
        <p:txBody>
          <a:bodyPr>
            <a:normAutofit fontScale="92500" lnSpcReduction="20000"/>
          </a:bodyPr>
          <a:lstStyle/>
          <a:p>
            <a:r>
              <a:rPr lang="en-US" dirty="0"/>
              <a:t>DDoS = Distributed Denial of Service</a:t>
            </a:r>
          </a:p>
          <a:p>
            <a:pPr algn="just"/>
            <a:r>
              <a:rPr lang="en-US" dirty="0"/>
              <a:t>Attackers use multiple compromised systems (botnets, IoT devices, malware-infected PCs) to flood a target with traffic.</a:t>
            </a:r>
          </a:p>
          <a:p>
            <a:pPr algn="just"/>
            <a:r>
              <a:rPr lang="en-US" dirty="0"/>
              <a:t>Goal: Overwhelm the target’s resources (bandwidth, CPU, memory, application capacity), making services slow or completely unavailable to legitimate users.</a:t>
            </a:r>
          </a:p>
        </p:txBody>
      </p:sp>
      <p:pic>
        <p:nvPicPr>
          <p:cNvPr id="8194" name="Picture 2">
            <a:extLst>
              <a:ext uri="{FF2B5EF4-FFF2-40B4-BE49-F238E27FC236}">
                <a16:creationId xmlns:a16="http://schemas.microsoft.com/office/drawing/2014/main" id="{153A1828-3B2C-0CB2-9AEF-5BBA63872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793" y="1171600"/>
            <a:ext cx="4895258" cy="333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22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0A2B7-FA84-6860-AD93-D6B2B78A93A5}"/>
              </a:ext>
            </a:extLst>
          </p:cNvPr>
          <p:cNvSpPr>
            <a:spLocks noGrp="1"/>
          </p:cNvSpPr>
          <p:nvPr>
            <p:ph type="title"/>
          </p:nvPr>
        </p:nvSpPr>
        <p:spPr/>
        <p:txBody>
          <a:bodyPr>
            <a:normAutofit fontScale="90000"/>
          </a:bodyPr>
          <a:lstStyle/>
          <a:p>
            <a:r>
              <a:rPr lang="en-US" b="1" dirty="0"/>
              <a:t>Key Aspects of DDoS Attacks</a:t>
            </a:r>
            <a:endParaRPr lang="en-US" dirty="0"/>
          </a:p>
        </p:txBody>
      </p:sp>
      <p:sp>
        <p:nvSpPr>
          <p:cNvPr id="3" name="Text Placeholder 2">
            <a:extLst>
              <a:ext uri="{FF2B5EF4-FFF2-40B4-BE49-F238E27FC236}">
                <a16:creationId xmlns:a16="http://schemas.microsoft.com/office/drawing/2014/main" id="{CEAB6261-240D-97D7-B601-B89223D45FF0}"/>
              </a:ext>
            </a:extLst>
          </p:cNvPr>
          <p:cNvSpPr>
            <a:spLocks noGrp="1"/>
          </p:cNvSpPr>
          <p:nvPr>
            <p:ph type="body" idx="1"/>
          </p:nvPr>
        </p:nvSpPr>
        <p:spPr>
          <a:xfrm>
            <a:off x="311700" y="1058225"/>
            <a:ext cx="8520600" cy="3510575"/>
          </a:xfrm>
        </p:spPr>
        <p:txBody>
          <a:bodyPr/>
          <a:lstStyle/>
          <a:p>
            <a:pPr marL="114300" indent="0">
              <a:buNone/>
            </a:pPr>
            <a:endParaRPr lang="en-US" b="1" dirty="0"/>
          </a:p>
          <a:p>
            <a:pPr algn="just">
              <a:buFont typeface="+mj-lt"/>
              <a:buAutoNum type="arabicPeriod"/>
            </a:pPr>
            <a:r>
              <a:rPr lang="en-US" b="1" dirty="0"/>
              <a:t>Distributed Nature</a:t>
            </a:r>
            <a:r>
              <a:rPr lang="en-US" dirty="0"/>
              <a:t>: DDoS attacks involve multiple systems, often part of a botnet (a network of infected computers), </a:t>
            </a:r>
            <a:r>
              <a:rPr lang="en-US" dirty="0">
                <a:solidFill>
                  <a:srgbClr val="FF0000"/>
                </a:solidFill>
              </a:rPr>
              <a:t>which makes it harder to stop the attack by blocking a single source of traffic.</a:t>
            </a:r>
          </a:p>
          <a:p>
            <a:pPr algn="just">
              <a:buFont typeface="+mj-lt"/>
              <a:buAutoNum type="arabicPeriod"/>
            </a:pPr>
            <a:r>
              <a:rPr lang="en-US" b="1" dirty="0"/>
              <a:t>Flooding the Target</a:t>
            </a:r>
            <a:r>
              <a:rPr lang="en-US" dirty="0"/>
              <a:t>: </a:t>
            </a:r>
            <a:r>
              <a:rPr lang="en-US" dirty="0">
                <a:solidFill>
                  <a:srgbClr val="00B050"/>
                </a:solidFill>
              </a:rPr>
              <a:t>The attackers flood the target system with fake requests, preventing it from processing legitimate requests</a:t>
            </a:r>
            <a:r>
              <a:rPr lang="en-US" dirty="0">
                <a:solidFill>
                  <a:srgbClr val="FF0000"/>
                </a:solidFill>
              </a:rPr>
              <a:t>.</a:t>
            </a:r>
          </a:p>
          <a:p>
            <a:r>
              <a:rPr lang="en-US" b="1" dirty="0"/>
              <a:t>Impact</a:t>
            </a:r>
            <a:r>
              <a:rPr lang="en-US" dirty="0"/>
              <a:t>:</a:t>
            </a:r>
          </a:p>
          <a:p>
            <a:pPr lvl="1">
              <a:buFont typeface="Arial" panose="020B0604020202020204" pitchFamily="34" charset="0"/>
              <a:buChar char="•"/>
            </a:pPr>
            <a:r>
              <a:rPr lang="en-US" sz="1800" b="1" dirty="0">
                <a:solidFill>
                  <a:srgbClr val="FF0000"/>
                </a:solidFill>
              </a:rPr>
              <a:t>Service downtime and unavailability.</a:t>
            </a:r>
          </a:p>
          <a:p>
            <a:pPr lvl="1">
              <a:buFont typeface="Arial" panose="020B0604020202020204" pitchFamily="34" charset="0"/>
              <a:buChar char="•"/>
            </a:pPr>
            <a:r>
              <a:rPr lang="en-US" sz="1800" b="1" dirty="0">
                <a:solidFill>
                  <a:srgbClr val="FF0000"/>
                </a:solidFill>
              </a:rPr>
              <a:t>Loss of revenue for businesses due to interrupted operations.</a:t>
            </a:r>
          </a:p>
          <a:p>
            <a:pPr lvl="1">
              <a:buFont typeface="Arial" panose="020B0604020202020204" pitchFamily="34" charset="0"/>
              <a:buChar char="•"/>
            </a:pPr>
            <a:r>
              <a:rPr lang="en-US" sz="1800" b="1" dirty="0">
                <a:solidFill>
                  <a:srgbClr val="FF0000"/>
                </a:solidFill>
              </a:rPr>
              <a:t>Damage to reputation if the attack is public and sustained.</a:t>
            </a:r>
          </a:p>
          <a:p>
            <a:pPr lvl="1">
              <a:buFont typeface="+mj-lt"/>
              <a:buAutoNum type="arabicPeriod"/>
            </a:pPr>
            <a:endParaRPr lang="en-US" dirty="0"/>
          </a:p>
          <a:p>
            <a:endParaRPr lang="en-US" dirty="0"/>
          </a:p>
        </p:txBody>
      </p:sp>
    </p:spTree>
    <p:extLst>
      <p:ext uri="{BB962C8B-B14F-4D97-AF65-F5344CB8AC3E}">
        <p14:creationId xmlns:p14="http://schemas.microsoft.com/office/powerpoint/2010/main" val="280266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9AA2-F93F-0FA4-DA61-5C5F0C327EF4}"/>
              </a:ext>
            </a:extLst>
          </p:cNvPr>
          <p:cNvSpPr>
            <a:spLocks noGrp="1"/>
          </p:cNvSpPr>
          <p:nvPr>
            <p:ph type="title"/>
          </p:nvPr>
        </p:nvSpPr>
        <p:spPr/>
        <p:txBody>
          <a:bodyPr>
            <a:normAutofit fontScale="90000"/>
          </a:bodyPr>
          <a:lstStyle/>
          <a:p>
            <a:r>
              <a:rPr lang="en-US" b="1" dirty="0"/>
              <a:t>Types of DDoS Attacks</a:t>
            </a:r>
            <a:r>
              <a:rPr lang="en-US" dirty="0"/>
              <a:t>:</a:t>
            </a:r>
            <a:br>
              <a:rPr lang="en-US" dirty="0"/>
            </a:br>
            <a:endParaRPr lang="en-US" dirty="0"/>
          </a:p>
        </p:txBody>
      </p:sp>
      <p:pic>
        <p:nvPicPr>
          <p:cNvPr id="5" name="Picture 4">
            <a:extLst>
              <a:ext uri="{FF2B5EF4-FFF2-40B4-BE49-F238E27FC236}">
                <a16:creationId xmlns:a16="http://schemas.microsoft.com/office/drawing/2014/main" id="{4CB2C213-73A9-02BE-A2CC-5146B3BB917C}"/>
              </a:ext>
            </a:extLst>
          </p:cNvPr>
          <p:cNvPicPr>
            <a:picLocks noChangeAspect="1"/>
          </p:cNvPicPr>
          <p:nvPr/>
        </p:nvPicPr>
        <p:blipFill>
          <a:blip r:embed="rId2"/>
          <a:stretch>
            <a:fillRect/>
          </a:stretch>
        </p:blipFill>
        <p:spPr>
          <a:xfrm>
            <a:off x="579752" y="1152084"/>
            <a:ext cx="7890072" cy="3490262"/>
          </a:xfrm>
          <a:prstGeom prst="rect">
            <a:avLst/>
          </a:prstGeom>
        </p:spPr>
      </p:pic>
    </p:spTree>
    <p:extLst>
      <p:ext uri="{BB962C8B-B14F-4D97-AF65-F5344CB8AC3E}">
        <p14:creationId xmlns:p14="http://schemas.microsoft.com/office/powerpoint/2010/main" val="2522424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56A1-AD03-5E51-2709-FF0CF17E1033}"/>
              </a:ext>
            </a:extLst>
          </p:cNvPr>
          <p:cNvSpPr>
            <a:spLocks noGrp="1"/>
          </p:cNvSpPr>
          <p:nvPr>
            <p:ph type="title"/>
          </p:nvPr>
        </p:nvSpPr>
        <p:spPr>
          <a:xfrm>
            <a:off x="311700" y="445025"/>
            <a:ext cx="8520600" cy="345389"/>
          </a:xfrm>
        </p:spPr>
        <p:txBody>
          <a:bodyPr>
            <a:normAutofit fontScale="90000"/>
          </a:bodyPr>
          <a:lstStyle/>
          <a:p>
            <a:r>
              <a:rPr lang="en-US" b="1" dirty="0"/>
              <a:t>Mitigating DDoS Attacks:</a:t>
            </a:r>
            <a:br>
              <a:rPr lang="en-US" b="1" dirty="0"/>
            </a:br>
            <a:endParaRPr lang="en-US" dirty="0"/>
          </a:p>
        </p:txBody>
      </p:sp>
      <p:sp>
        <p:nvSpPr>
          <p:cNvPr id="5" name="Text Placeholder 4">
            <a:extLst>
              <a:ext uri="{FF2B5EF4-FFF2-40B4-BE49-F238E27FC236}">
                <a16:creationId xmlns:a16="http://schemas.microsoft.com/office/drawing/2014/main" id="{99FCF2E3-3FB7-F400-AB56-8574AF830FF5}"/>
              </a:ext>
            </a:extLst>
          </p:cNvPr>
          <p:cNvSpPr>
            <a:spLocks noGrp="1"/>
          </p:cNvSpPr>
          <p:nvPr>
            <p:ph type="body" idx="1"/>
          </p:nvPr>
        </p:nvSpPr>
        <p:spPr/>
        <p:txBody>
          <a:bodyPr/>
          <a:lstStyle/>
          <a:p>
            <a:pPr marL="114300" indent="0">
              <a:buNone/>
            </a:pPr>
            <a:r>
              <a:rPr lang="en-US" b="1" dirty="0"/>
              <a:t>1. CSP Protections (Cloud Service Provider Protections)</a:t>
            </a:r>
          </a:p>
          <a:p>
            <a:r>
              <a:rPr lang="en-US" dirty="0"/>
              <a:t>Examples: </a:t>
            </a:r>
            <a:r>
              <a:rPr lang="en-US" b="1" dirty="0"/>
              <a:t>AWS Shield, Azure DDoS Protection, Google Cloud Armor</a:t>
            </a:r>
            <a:r>
              <a:rPr lang="en-US" dirty="0"/>
              <a:t>.</a:t>
            </a:r>
          </a:p>
          <a:p>
            <a:r>
              <a:rPr lang="en-US" dirty="0"/>
              <a:t>These are </a:t>
            </a:r>
            <a:r>
              <a:rPr lang="en-US" b="1" dirty="0"/>
              <a:t>built-in protections by cloud providers</a:t>
            </a:r>
            <a:r>
              <a:rPr lang="en-US" dirty="0"/>
              <a:t> that automatically detect unusual traffic spikes.</a:t>
            </a:r>
          </a:p>
          <a:p>
            <a:r>
              <a:rPr lang="en-US" dirty="0"/>
              <a:t>They analyze patterns in traffic and block malicious floods before they reach your application.</a:t>
            </a:r>
            <a:br>
              <a:rPr lang="en-US" dirty="0"/>
            </a:br>
            <a:r>
              <a:rPr lang="en-US" dirty="0"/>
              <a:t>Example: AWS Shield detects a sudden 1 million requests/second to your EC2 instance and automatically filters them before they overload your server.</a:t>
            </a:r>
          </a:p>
          <a:p>
            <a:endParaRPr lang="en-US" dirty="0"/>
          </a:p>
        </p:txBody>
      </p:sp>
    </p:spTree>
    <p:extLst>
      <p:ext uri="{BB962C8B-B14F-4D97-AF65-F5344CB8AC3E}">
        <p14:creationId xmlns:p14="http://schemas.microsoft.com/office/powerpoint/2010/main" val="1196736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2828-7D4A-795F-8C7E-3A33BAA74A4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E3ABE35-AE9D-E265-4ADC-3ECE192615C6}"/>
              </a:ext>
            </a:extLst>
          </p:cNvPr>
          <p:cNvSpPr>
            <a:spLocks noGrp="1"/>
          </p:cNvSpPr>
          <p:nvPr>
            <p:ph type="body" idx="1"/>
          </p:nvPr>
        </p:nvSpPr>
        <p:spPr/>
        <p:txBody>
          <a:bodyPr/>
          <a:lstStyle/>
          <a:p>
            <a:pPr marL="114300" indent="0">
              <a:buNone/>
            </a:pPr>
            <a:r>
              <a:rPr lang="en-US" b="1" dirty="0"/>
              <a:t>2. CDN &amp; Anycast</a:t>
            </a:r>
          </a:p>
          <a:p>
            <a:r>
              <a:rPr lang="en-US" b="1" dirty="0"/>
              <a:t>CDN (Content Delivery Network):</a:t>
            </a:r>
            <a:r>
              <a:rPr lang="en-US" dirty="0"/>
              <a:t> Distributes your website content across multiple global servers. Users connect to the nearest server instead of one central server.</a:t>
            </a:r>
          </a:p>
          <a:p>
            <a:r>
              <a:rPr lang="en-US" b="1" dirty="0"/>
              <a:t>Anycast:</a:t>
            </a:r>
            <a:r>
              <a:rPr lang="en-US" dirty="0"/>
              <a:t> A networking method where a single IP address routes users to the </a:t>
            </a:r>
            <a:r>
              <a:rPr lang="en-US" b="1" dirty="0"/>
              <a:t>closest or healthiest server</a:t>
            </a:r>
            <a:r>
              <a:rPr lang="en-US" dirty="0"/>
              <a:t> in a global network.</a:t>
            </a:r>
            <a:br>
              <a:rPr lang="en-US" dirty="0"/>
            </a:br>
            <a:r>
              <a:rPr lang="en-US" dirty="0"/>
              <a:t>Example: If your website uses </a:t>
            </a:r>
            <a:r>
              <a:rPr lang="en-US" b="1" dirty="0"/>
              <a:t>Cloudflare or AWS CloudFront</a:t>
            </a:r>
            <a:r>
              <a:rPr lang="en-US" dirty="0"/>
              <a:t>, traffic from India hits the nearest CDN server in India, while US users connect to US servers. This distributes load and makes DDoS harder.</a:t>
            </a:r>
          </a:p>
          <a:p>
            <a:endParaRPr lang="en-US" dirty="0"/>
          </a:p>
        </p:txBody>
      </p:sp>
    </p:spTree>
    <p:extLst>
      <p:ext uri="{BB962C8B-B14F-4D97-AF65-F5344CB8AC3E}">
        <p14:creationId xmlns:p14="http://schemas.microsoft.com/office/powerpoint/2010/main" val="2921445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82E1-E49C-A823-372C-B9949F33CFE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FAA6B08-CFCF-03C1-955E-1177BAE830EA}"/>
              </a:ext>
            </a:extLst>
          </p:cNvPr>
          <p:cNvSpPr>
            <a:spLocks noGrp="1"/>
          </p:cNvSpPr>
          <p:nvPr>
            <p:ph type="body" idx="1"/>
          </p:nvPr>
        </p:nvSpPr>
        <p:spPr/>
        <p:txBody>
          <a:bodyPr/>
          <a:lstStyle/>
          <a:p>
            <a:pPr marL="114300" indent="0">
              <a:buNone/>
            </a:pPr>
            <a:r>
              <a:rPr lang="en-US" b="1" dirty="0"/>
              <a:t>3. Auto-Scaling</a:t>
            </a:r>
          </a:p>
          <a:p>
            <a:r>
              <a:rPr lang="en-US" dirty="0"/>
              <a:t>Cloud automatically adds more servers/resources when there’s a traffic spike.</a:t>
            </a:r>
          </a:p>
          <a:p>
            <a:r>
              <a:rPr lang="en-US" dirty="0"/>
              <a:t>It helps absorb sudden increases in load, whether from legitimate users or attackers.</a:t>
            </a:r>
          </a:p>
          <a:p>
            <a:r>
              <a:rPr lang="en-US" dirty="0"/>
              <a:t> Limitation: It can’t protect against </a:t>
            </a:r>
            <a:r>
              <a:rPr lang="en-US" b="1" dirty="0"/>
              <a:t>very large DDoS attacks</a:t>
            </a:r>
            <a:r>
              <a:rPr lang="en-US" dirty="0"/>
              <a:t> forever (you’ll hit cost or service limits).</a:t>
            </a:r>
            <a:br>
              <a:rPr lang="en-US" dirty="0"/>
            </a:br>
            <a:r>
              <a:rPr lang="en-US" dirty="0"/>
              <a:t> Example: If your web app usually runs on 2 servers, but traffic jumps, Azure automatically scales it to 10 servers to handle requests.</a:t>
            </a:r>
          </a:p>
          <a:p>
            <a:endParaRPr lang="en-US" dirty="0"/>
          </a:p>
        </p:txBody>
      </p:sp>
    </p:spTree>
    <p:extLst>
      <p:ext uri="{BB962C8B-B14F-4D97-AF65-F5344CB8AC3E}">
        <p14:creationId xmlns:p14="http://schemas.microsoft.com/office/powerpoint/2010/main" val="2362043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B98EE-7FA3-A471-9B2E-6853FC6B4BE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14F836F-2B56-6F6E-B14C-E2C914544852}"/>
              </a:ext>
            </a:extLst>
          </p:cNvPr>
          <p:cNvSpPr>
            <a:spLocks noGrp="1"/>
          </p:cNvSpPr>
          <p:nvPr>
            <p:ph type="body" idx="1"/>
          </p:nvPr>
        </p:nvSpPr>
        <p:spPr/>
        <p:txBody>
          <a:bodyPr/>
          <a:lstStyle/>
          <a:p>
            <a:pPr marL="114300" indent="0">
              <a:buNone/>
            </a:pPr>
            <a:r>
              <a:rPr lang="en-US" b="1" dirty="0"/>
              <a:t>4. Rate Limiting &amp; WAFs</a:t>
            </a:r>
          </a:p>
          <a:p>
            <a:r>
              <a:rPr lang="en-US" b="1" dirty="0"/>
              <a:t>Rate Limiting:</a:t>
            </a:r>
            <a:r>
              <a:rPr lang="en-US" dirty="0"/>
              <a:t> Restricts how many requests a user/IP can make in a certain time. Prevents flooding.</a:t>
            </a:r>
          </a:p>
          <a:p>
            <a:r>
              <a:rPr lang="en-US" b="1" dirty="0"/>
              <a:t>WAF (Web Application Firewall):</a:t>
            </a:r>
            <a:r>
              <a:rPr lang="en-US" dirty="0"/>
              <a:t> Filters HTTP(S) traffic, blocking suspicious requests (like SQL injection, bots, or floods).</a:t>
            </a:r>
            <a:br>
              <a:rPr lang="en-US" dirty="0"/>
            </a:br>
            <a:r>
              <a:rPr lang="en-US" dirty="0"/>
              <a:t> Example: A user tries to send 1000 login attempts per second. Rate limiting blocks them after 10 requests. A WAF may also detect and block attack patterns like malicious scripts.</a:t>
            </a:r>
          </a:p>
          <a:p>
            <a:endParaRPr lang="en-US" dirty="0"/>
          </a:p>
        </p:txBody>
      </p:sp>
    </p:spTree>
    <p:extLst>
      <p:ext uri="{BB962C8B-B14F-4D97-AF65-F5344CB8AC3E}">
        <p14:creationId xmlns:p14="http://schemas.microsoft.com/office/powerpoint/2010/main" val="3077816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9DE5-50F4-BB4C-6F2B-FD1354AFB7C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D66258C2-580A-541A-CE89-77B89CFB77FC}"/>
              </a:ext>
            </a:extLst>
          </p:cNvPr>
          <p:cNvSpPr>
            <a:spLocks noGrp="1"/>
          </p:cNvSpPr>
          <p:nvPr>
            <p:ph type="body" idx="1"/>
          </p:nvPr>
        </p:nvSpPr>
        <p:spPr/>
        <p:txBody>
          <a:bodyPr/>
          <a:lstStyle/>
          <a:p>
            <a:pPr marL="114300" indent="0">
              <a:buNone/>
            </a:pPr>
            <a:r>
              <a:rPr lang="en-US" b="1" dirty="0"/>
              <a:t>5. Traffic Scrubbing Centers</a:t>
            </a:r>
          </a:p>
          <a:p>
            <a:r>
              <a:rPr lang="en-US" dirty="0"/>
              <a:t>Specialized cloud security services where suspicious traffic is </a:t>
            </a:r>
            <a:r>
              <a:rPr lang="en-US" b="1" dirty="0"/>
              <a:t>redirected for cleaning (scrubbing)</a:t>
            </a:r>
            <a:r>
              <a:rPr lang="en-US" dirty="0"/>
              <a:t> before it reaches your app.</a:t>
            </a:r>
          </a:p>
          <a:p>
            <a:r>
              <a:rPr lang="en-US" dirty="0"/>
              <a:t>They separate </a:t>
            </a:r>
            <a:r>
              <a:rPr lang="en-US" b="1" dirty="0"/>
              <a:t>good traffic</a:t>
            </a:r>
            <a:r>
              <a:rPr lang="en-US" dirty="0"/>
              <a:t> (real users) from </a:t>
            </a:r>
            <a:r>
              <a:rPr lang="en-US" b="1" dirty="0"/>
              <a:t>bad traffic</a:t>
            </a:r>
            <a:r>
              <a:rPr lang="en-US" dirty="0"/>
              <a:t> (bots/attackers).</a:t>
            </a:r>
            <a:br>
              <a:rPr lang="en-US" dirty="0"/>
            </a:br>
            <a:r>
              <a:rPr lang="en-US" dirty="0"/>
              <a:t>Example: Akamai or Cloudflare scrubbing center filters out a botnet DDoS attack so only valid requests reach your application servers.</a:t>
            </a:r>
          </a:p>
          <a:p>
            <a:endParaRPr lang="en-US" dirty="0"/>
          </a:p>
        </p:txBody>
      </p:sp>
    </p:spTree>
    <p:extLst>
      <p:ext uri="{BB962C8B-B14F-4D97-AF65-F5344CB8AC3E}">
        <p14:creationId xmlns:p14="http://schemas.microsoft.com/office/powerpoint/2010/main" val="3698079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7166-AD64-D26B-DB67-5038E1912AD3}"/>
              </a:ext>
            </a:extLst>
          </p:cNvPr>
          <p:cNvSpPr>
            <a:spLocks noGrp="1"/>
          </p:cNvSpPr>
          <p:nvPr>
            <p:ph type="title"/>
          </p:nvPr>
        </p:nvSpPr>
        <p:spPr/>
        <p:txBody>
          <a:bodyPr>
            <a:normAutofit fontScale="90000"/>
          </a:bodyPr>
          <a:lstStyle/>
          <a:p>
            <a:r>
              <a:rPr lang="en-US" dirty="0"/>
              <a:t>Key Points on Internal DDoS Attacks in IaaS:</a:t>
            </a:r>
          </a:p>
        </p:txBody>
      </p:sp>
      <p:sp>
        <p:nvSpPr>
          <p:cNvPr id="3" name="Text Placeholder 2">
            <a:extLst>
              <a:ext uri="{FF2B5EF4-FFF2-40B4-BE49-F238E27FC236}">
                <a16:creationId xmlns:a16="http://schemas.microsoft.com/office/drawing/2014/main" id="{17A3EDEC-4125-D253-7350-41DBD08E89EC}"/>
              </a:ext>
            </a:extLst>
          </p:cNvPr>
          <p:cNvSpPr>
            <a:spLocks noGrp="1"/>
          </p:cNvSpPr>
          <p:nvPr>
            <p:ph type="body" idx="1"/>
          </p:nvPr>
        </p:nvSpPr>
        <p:spPr/>
        <p:txBody>
          <a:bodyPr/>
          <a:lstStyle/>
          <a:p>
            <a:pPr>
              <a:buAutoNum type="arabicPeriod"/>
            </a:pPr>
            <a:r>
              <a:rPr lang="en-US" b="1" dirty="0"/>
              <a:t> External DDoS Attacks</a:t>
            </a:r>
            <a:r>
              <a:rPr lang="en-US" dirty="0"/>
              <a:t>:</a:t>
            </a:r>
          </a:p>
          <a:p>
            <a:r>
              <a:rPr lang="en-US" dirty="0"/>
              <a:t>Suppose a company hosts its </a:t>
            </a:r>
            <a:r>
              <a:rPr lang="en-US" b="1" dirty="0"/>
              <a:t>e-commerce website</a:t>
            </a:r>
            <a:r>
              <a:rPr lang="en-US" dirty="0"/>
              <a:t> on AWS EC2.</a:t>
            </a:r>
          </a:p>
          <a:p>
            <a:r>
              <a:rPr lang="en-US" dirty="0"/>
              <a:t>An attacker from outside (internet) launches a </a:t>
            </a:r>
            <a:r>
              <a:rPr lang="en-US" b="1" dirty="0"/>
              <a:t>botnet attack</a:t>
            </a:r>
            <a:r>
              <a:rPr lang="en-US" dirty="0"/>
              <a:t> using thousands of compromised devices to flood the website’s public IP with traffic.</a:t>
            </a:r>
          </a:p>
          <a:p>
            <a:r>
              <a:rPr lang="en-US" dirty="0"/>
              <a:t>Result: The website becomes </a:t>
            </a:r>
            <a:r>
              <a:rPr lang="en-US" b="1" dirty="0"/>
              <a:t>slow or unavailable</a:t>
            </a:r>
            <a:r>
              <a:rPr lang="en-US" dirty="0"/>
              <a:t> for legitimate customers.</a:t>
            </a:r>
          </a:p>
          <a:p>
            <a:r>
              <a:rPr lang="en-US" dirty="0"/>
              <a:t>This is </a:t>
            </a:r>
            <a:r>
              <a:rPr lang="en-US" b="1" dirty="0"/>
              <a:t>External DDoS</a:t>
            </a:r>
            <a:r>
              <a:rPr lang="en-US" dirty="0"/>
              <a:t> because the attack originates from </a:t>
            </a:r>
            <a:r>
              <a:rPr lang="en-US" b="1" dirty="0"/>
              <a:t>outside the cloud provider’s infrastructure</a:t>
            </a:r>
            <a:r>
              <a:rPr lang="en-US" dirty="0"/>
              <a:t> and targets a </a:t>
            </a:r>
            <a:r>
              <a:rPr lang="en-US" b="1" dirty="0"/>
              <a:t>public-facing service</a:t>
            </a:r>
            <a:r>
              <a:rPr lang="en-US" dirty="0"/>
              <a:t>.</a:t>
            </a:r>
          </a:p>
          <a:p>
            <a:pPr>
              <a:buAutoNum type="arabicPeriod"/>
            </a:pPr>
            <a:endParaRPr lang="en-US" dirty="0"/>
          </a:p>
          <a:p>
            <a:pPr marL="114300" indent="0">
              <a:buNone/>
            </a:pPr>
            <a:endParaRPr lang="en-US" dirty="0"/>
          </a:p>
          <a:p>
            <a:endParaRPr lang="en-US" dirty="0"/>
          </a:p>
        </p:txBody>
      </p:sp>
    </p:spTree>
    <p:extLst>
      <p:ext uri="{BB962C8B-B14F-4D97-AF65-F5344CB8AC3E}">
        <p14:creationId xmlns:p14="http://schemas.microsoft.com/office/powerpoint/2010/main" val="3701058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160FE-D8F7-C08F-B5ED-11384182CB25}"/>
              </a:ext>
            </a:extLst>
          </p:cNvPr>
          <p:cNvSpPr>
            <a:spLocks noGrp="1"/>
          </p:cNvSpPr>
          <p:nvPr>
            <p:ph type="title"/>
          </p:nvPr>
        </p:nvSpPr>
        <p:spPr/>
        <p:txBody>
          <a:bodyPr>
            <a:normAutofit fontScale="90000"/>
          </a:bodyPr>
          <a:lstStyle/>
          <a:p>
            <a:r>
              <a:rPr lang="en-US" b="1" dirty="0"/>
              <a:t>Internal DDoS Attack Example</a:t>
            </a:r>
            <a:br>
              <a:rPr lang="en-US" b="1" dirty="0"/>
            </a:br>
            <a:endParaRPr lang="en-US" dirty="0"/>
          </a:p>
        </p:txBody>
      </p:sp>
      <p:sp>
        <p:nvSpPr>
          <p:cNvPr id="3" name="Text Placeholder 2">
            <a:extLst>
              <a:ext uri="{FF2B5EF4-FFF2-40B4-BE49-F238E27FC236}">
                <a16:creationId xmlns:a16="http://schemas.microsoft.com/office/drawing/2014/main" id="{31337CBF-D6FF-312A-10D2-2AF88D9BFFC9}"/>
              </a:ext>
            </a:extLst>
          </p:cNvPr>
          <p:cNvSpPr>
            <a:spLocks noGrp="1"/>
          </p:cNvSpPr>
          <p:nvPr>
            <p:ph type="body" idx="1"/>
          </p:nvPr>
        </p:nvSpPr>
        <p:spPr/>
        <p:txBody>
          <a:bodyPr>
            <a:normAutofit fontScale="92500" lnSpcReduction="20000"/>
          </a:bodyPr>
          <a:lstStyle/>
          <a:p>
            <a:pPr marL="114300" indent="0">
              <a:buNone/>
            </a:pPr>
            <a:r>
              <a:rPr lang="en-US" b="1" dirty="0"/>
              <a:t>1. Internal Attack</a:t>
            </a:r>
          </a:p>
          <a:p>
            <a:pPr marL="114300" indent="0">
              <a:buNone/>
            </a:pPr>
            <a:endParaRPr lang="en-US" dirty="0"/>
          </a:p>
          <a:p>
            <a:r>
              <a:rPr lang="en-US" dirty="0"/>
              <a:t>Consider multiple customers sharing the same IaaS cloud infrastructure (multi-tenancy).</a:t>
            </a:r>
          </a:p>
          <a:p>
            <a:r>
              <a:rPr lang="en-US" dirty="0"/>
              <a:t>A </a:t>
            </a:r>
            <a:r>
              <a:rPr lang="en-US" b="1" dirty="0"/>
              <a:t>rogue customer</a:t>
            </a:r>
            <a:r>
              <a:rPr lang="en-US" dirty="0"/>
              <a:t> rents a VM in Azure.</a:t>
            </a:r>
          </a:p>
          <a:p>
            <a:r>
              <a:rPr lang="en-US" dirty="0"/>
              <a:t>Instead of using it legitimately, they run a malicious program that floods </a:t>
            </a:r>
            <a:r>
              <a:rPr lang="en-US" b="1" dirty="0"/>
              <a:t>another customer’s VM</a:t>
            </a:r>
            <a:r>
              <a:rPr lang="en-US" dirty="0"/>
              <a:t> or the </a:t>
            </a:r>
            <a:r>
              <a:rPr lang="en-US" b="1" dirty="0"/>
              <a:t>cloud provider’s internal services (like storage or DNS inside Azure)</a:t>
            </a:r>
            <a:r>
              <a:rPr lang="en-US" dirty="0"/>
              <a:t>.</a:t>
            </a:r>
          </a:p>
          <a:p>
            <a:r>
              <a:rPr lang="en-US" dirty="0"/>
              <a:t>Since the attack is happening </a:t>
            </a:r>
            <a:r>
              <a:rPr lang="en-US" b="1" dirty="0"/>
              <a:t>inside the provider’s private/internal network</a:t>
            </a:r>
            <a:r>
              <a:rPr lang="en-US" dirty="0"/>
              <a:t>, traditional internet firewalls may not detect it.</a:t>
            </a:r>
          </a:p>
          <a:p>
            <a:r>
              <a:rPr lang="en-US" dirty="0"/>
              <a:t>Result: Other tenants (customers) suffer degraded performance or outages.</a:t>
            </a:r>
          </a:p>
          <a:p>
            <a:r>
              <a:rPr lang="en-US" dirty="0"/>
              <a:t>This is </a:t>
            </a:r>
            <a:r>
              <a:rPr lang="en-US" b="1" dirty="0"/>
              <a:t>Internal DDoS</a:t>
            </a:r>
            <a:r>
              <a:rPr lang="en-US" dirty="0"/>
              <a:t> because the attacker is already </a:t>
            </a:r>
            <a:r>
              <a:rPr lang="en-US" b="1" dirty="0"/>
              <a:t>inside the provider’s environment</a:t>
            </a:r>
            <a:r>
              <a:rPr lang="en-US" dirty="0"/>
              <a:t> and exploits the </a:t>
            </a:r>
            <a:r>
              <a:rPr lang="en-US" b="1" dirty="0"/>
              <a:t>shared internal network</a:t>
            </a:r>
            <a:r>
              <a:rPr lang="en-US" dirty="0"/>
              <a:t>.</a:t>
            </a:r>
          </a:p>
          <a:p>
            <a:endParaRPr lang="en-US" dirty="0"/>
          </a:p>
        </p:txBody>
      </p:sp>
    </p:spTree>
    <p:extLst>
      <p:ext uri="{BB962C8B-B14F-4D97-AF65-F5344CB8AC3E}">
        <p14:creationId xmlns:p14="http://schemas.microsoft.com/office/powerpoint/2010/main" val="2137082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8FB4-2A56-0E48-6FAA-5A2CF36AE108}"/>
              </a:ext>
            </a:extLst>
          </p:cNvPr>
          <p:cNvSpPr>
            <a:spLocks noGrp="1"/>
          </p:cNvSpPr>
          <p:nvPr>
            <p:ph type="title"/>
          </p:nvPr>
        </p:nvSpPr>
        <p:spPr/>
        <p:txBody>
          <a:bodyPr>
            <a:normAutofit fontScale="90000"/>
          </a:bodyPr>
          <a:lstStyle/>
          <a:p>
            <a:r>
              <a:rPr lang="en-US" b="1" i="0" dirty="0">
                <a:solidFill>
                  <a:srgbClr val="323232"/>
                </a:solidFill>
                <a:effectLst/>
                <a:highlight>
                  <a:srgbClr val="FFFFFF"/>
                </a:highlight>
                <a:latin typeface="Arial" panose="020B0604020202020204" pitchFamily="34" charset="0"/>
              </a:rPr>
              <a:t>What is an extranet?</a:t>
            </a:r>
            <a:br>
              <a:rPr lang="en-US" b="1" i="0" dirty="0">
                <a:solidFill>
                  <a:srgbClr val="323232"/>
                </a:solidFill>
                <a:effectLst/>
                <a:highlight>
                  <a:srgbClr val="FFFFFF"/>
                </a:highlight>
                <a:latin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51798DB9-3B0D-F7F2-78AA-B50F81B1F55C}"/>
              </a:ext>
            </a:extLst>
          </p:cNvPr>
          <p:cNvSpPr>
            <a:spLocks noGrp="1"/>
          </p:cNvSpPr>
          <p:nvPr>
            <p:ph type="body" idx="1"/>
          </p:nvPr>
        </p:nvSpPr>
        <p:spPr/>
        <p:txBody>
          <a:bodyPr/>
          <a:lstStyle/>
          <a:p>
            <a:pPr algn="l"/>
            <a:r>
              <a:rPr lang="en-US" b="0" i="0" dirty="0">
                <a:solidFill>
                  <a:srgbClr val="666666"/>
                </a:solidFill>
                <a:effectLst/>
                <a:highlight>
                  <a:srgbClr val="FFFFFF"/>
                </a:highlight>
                <a:latin typeface="Arial" panose="020B0604020202020204" pitchFamily="34" charset="0"/>
              </a:rPr>
              <a:t>A secure extranet is basically a private network that allows controlled access to external partners (like suppliers, vendors, or business collaborators) using internet technologies, but with strong security controls such as authentication, encryption, and firewalls.</a:t>
            </a:r>
          </a:p>
          <a:p>
            <a:pPr marL="114300" indent="0" algn="l">
              <a:buNone/>
            </a:pPr>
            <a:endParaRPr lang="en-US" b="0" i="0" dirty="0">
              <a:solidFill>
                <a:srgbClr val="666666"/>
              </a:solidFill>
              <a:effectLst/>
              <a:highlight>
                <a:srgbClr val="FFFFFF"/>
              </a:highlight>
              <a:latin typeface="Arial" panose="020B0604020202020204" pitchFamily="34" charset="0"/>
            </a:endParaRPr>
          </a:p>
          <a:p>
            <a:pPr algn="l"/>
            <a:r>
              <a:rPr lang="en-US" dirty="0"/>
              <a:t>An intranet = internal private network for employees.</a:t>
            </a:r>
          </a:p>
          <a:p>
            <a:pPr algn="l"/>
            <a:r>
              <a:rPr lang="en-US" dirty="0"/>
              <a:t>An extranet = extends part of that private network to trusted outsiders.</a:t>
            </a:r>
          </a:p>
          <a:p>
            <a:pPr algn="l"/>
            <a:r>
              <a:rPr lang="en-US" dirty="0"/>
              <a:t>A secure extranet = does this safely, making sure only authorized external users can access certain resources.</a:t>
            </a:r>
          </a:p>
        </p:txBody>
      </p:sp>
    </p:spTree>
    <p:extLst>
      <p:ext uri="{BB962C8B-B14F-4D97-AF65-F5344CB8AC3E}">
        <p14:creationId xmlns:p14="http://schemas.microsoft.com/office/powerpoint/2010/main" val="1467270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3DA06-039E-345E-F000-CF25A58FAB7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7AEEBA0-E148-550A-F670-D03E27BEF349}"/>
              </a:ext>
            </a:extLst>
          </p:cNvPr>
          <p:cNvSpPr>
            <a:spLocks noGrp="1"/>
          </p:cNvSpPr>
          <p:nvPr>
            <p:ph type="body" idx="1"/>
          </p:nvPr>
        </p:nvSpPr>
        <p:spPr/>
        <p:txBody>
          <a:bodyPr/>
          <a:lstStyle/>
          <a:p>
            <a:pPr marL="114300" indent="0">
              <a:buNone/>
            </a:pPr>
            <a:r>
              <a:rPr lang="en-US" b="1" dirty="0"/>
              <a:t>Key Difference</a:t>
            </a:r>
          </a:p>
          <a:p>
            <a:r>
              <a:rPr lang="en-US" b="1" dirty="0"/>
              <a:t>External</a:t>
            </a:r>
            <a:r>
              <a:rPr lang="en-US" dirty="0"/>
              <a:t> → Attack from internet → Targets </a:t>
            </a:r>
            <a:r>
              <a:rPr lang="en-US" b="1" dirty="0"/>
              <a:t>public services</a:t>
            </a:r>
            <a:r>
              <a:rPr lang="en-US" dirty="0"/>
              <a:t>.</a:t>
            </a:r>
          </a:p>
          <a:p>
            <a:r>
              <a:rPr lang="en-US" b="1" dirty="0"/>
              <a:t>Internal</a:t>
            </a:r>
            <a:r>
              <a:rPr lang="en-US" dirty="0"/>
              <a:t> → Attack from inside cloud → Targets </a:t>
            </a:r>
            <a:r>
              <a:rPr lang="en-US" b="1" dirty="0"/>
              <a:t>other tenants or provider infrastructure</a:t>
            </a:r>
            <a:r>
              <a:rPr lang="en-US" dirty="0"/>
              <a:t>.</a:t>
            </a:r>
          </a:p>
          <a:p>
            <a:endParaRPr lang="en-US" dirty="0"/>
          </a:p>
        </p:txBody>
      </p:sp>
    </p:spTree>
    <p:extLst>
      <p:ext uri="{BB962C8B-B14F-4D97-AF65-F5344CB8AC3E}">
        <p14:creationId xmlns:p14="http://schemas.microsoft.com/office/powerpoint/2010/main" val="3107527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A2E0D-17F8-249B-7BBB-280339BA5EEA}"/>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5B101117-1F1A-74D6-3F56-79C60585D57D}"/>
              </a:ext>
            </a:extLst>
          </p:cNvPr>
          <p:cNvSpPr>
            <a:spLocks noGrp="1"/>
          </p:cNvSpPr>
          <p:nvPr>
            <p:ph type="body" idx="1"/>
          </p:nvPr>
        </p:nvSpPr>
        <p:spPr/>
        <p:txBody>
          <a:bodyPr/>
          <a:lstStyle/>
          <a:p>
            <a:pPr marL="114300" indent="0">
              <a:buNone/>
            </a:pPr>
            <a:r>
              <a:rPr lang="en-US" b="1" dirty="0"/>
              <a:t>2. Risks in IaaS Networks</a:t>
            </a:r>
            <a:r>
              <a:rPr lang="en-US" dirty="0"/>
              <a:t>:</a:t>
            </a:r>
          </a:p>
          <a:p>
            <a:pPr>
              <a:buFont typeface="Arial" panose="020B0604020202020204" pitchFamily="34" charset="0"/>
              <a:buChar char="•"/>
            </a:pPr>
            <a:r>
              <a:rPr lang="en-US" b="1" dirty="0"/>
              <a:t>Shared Resources</a:t>
            </a:r>
            <a:r>
              <a:rPr lang="en-US" dirty="0"/>
              <a:t>: In an IaaS environment, customers share portions of the network that handle both public-facing and internal operations (e.g., managing Amazon Machine Images (AMIs), access to non-public instances). This creates an opportunity for internal attacks.</a:t>
            </a:r>
          </a:p>
          <a:p>
            <a:pPr>
              <a:buFont typeface="Arial" panose="020B0604020202020204" pitchFamily="34" charset="0"/>
              <a:buChar char="•"/>
            </a:pPr>
            <a:r>
              <a:rPr lang="en-US" b="1" dirty="0"/>
              <a:t>Non-Routable Networks</a:t>
            </a:r>
            <a:r>
              <a:rPr lang="en-US" dirty="0"/>
              <a:t>: These are private, internal networks not visible from the public internet but critical for managing cloud infrastructure. A malicious customer could launch a DDoS attack from within, targeting other tenants or the provider's systems.</a:t>
            </a:r>
          </a:p>
          <a:p>
            <a:endParaRPr lang="en-US" dirty="0"/>
          </a:p>
        </p:txBody>
      </p:sp>
    </p:spTree>
    <p:extLst>
      <p:ext uri="{BB962C8B-B14F-4D97-AF65-F5344CB8AC3E}">
        <p14:creationId xmlns:p14="http://schemas.microsoft.com/office/powerpoint/2010/main" val="3913024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FED3C-2AB9-7882-CB4E-230C3FA37C1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AAC664E-6074-CB6E-53E7-1FB34BF5C9B2}"/>
              </a:ext>
            </a:extLst>
          </p:cNvPr>
          <p:cNvSpPr>
            <a:spLocks noGrp="1"/>
          </p:cNvSpPr>
          <p:nvPr>
            <p:ph type="body" idx="1"/>
          </p:nvPr>
        </p:nvSpPr>
        <p:spPr/>
        <p:txBody>
          <a:bodyPr/>
          <a:lstStyle/>
          <a:p>
            <a:pPr marL="114300" indent="0">
              <a:buNone/>
            </a:pPr>
            <a:r>
              <a:rPr lang="en-US" b="1" dirty="0"/>
              <a:t>3. Potential Attack Vectors</a:t>
            </a:r>
            <a:r>
              <a:rPr lang="en-US" dirty="0"/>
              <a:t>:</a:t>
            </a:r>
          </a:p>
          <a:p>
            <a:pPr>
              <a:buFont typeface="Arial" panose="020B0604020202020204" pitchFamily="34" charset="0"/>
              <a:buChar char="•"/>
            </a:pPr>
            <a:r>
              <a:rPr lang="en-US" b="1" dirty="0"/>
              <a:t>Overloading Internal Networks</a:t>
            </a:r>
            <a:r>
              <a:rPr lang="en-US" dirty="0"/>
              <a:t>: By consuming excessive bandwidth or generating too many requests, an attacker could disrupt communication between the IaaS provider and other customers.</a:t>
            </a:r>
          </a:p>
          <a:p>
            <a:pPr>
              <a:buFont typeface="Arial" panose="020B0604020202020204" pitchFamily="34" charset="0"/>
              <a:buChar char="•"/>
            </a:pPr>
            <a:r>
              <a:rPr lang="en-US" b="1" dirty="0"/>
              <a:t>Targeting Non-Public Instances</a:t>
            </a:r>
            <a:r>
              <a:rPr lang="en-US" dirty="0"/>
              <a:t>: Since customers often use non-public instances for sensitive workloads, attackers might attempt to overload these systems through internal DDoS mechanisms.</a:t>
            </a:r>
          </a:p>
          <a:p>
            <a:pPr>
              <a:buFont typeface="Arial" panose="020B0604020202020204" pitchFamily="34" charset="0"/>
              <a:buChar char="•"/>
            </a:pPr>
            <a:r>
              <a:rPr lang="en-US" b="1" dirty="0"/>
              <a:t>Compromising Provider Infrastructure</a:t>
            </a:r>
            <a:r>
              <a:rPr lang="en-US" dirty="0"/>
              <a:t>: A rogue tenant could attack the IaaS provider’s management systems (such as those controlling physical servers or network management) to degrade performance or cause outages.</a:t>
            </a:r>
          </a:p>
          <a:p>
            <a:endParaRPr lang="en-US" dirty="0"/>
          </a:p>
        </p:txBody>
      </p:sp>
    </p:spTree>
    <p:extLst>
      <p:ext uri="{BB962C8B-B14F-4D97-AF65-F5344CB8AC3E}">
        <p14:creationId xmlns:p14="http://schemas.microsoft.com/office/powerpoint/2010/main" val="1935573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C3C5-015A-0954-F10B-20CBA4EAB09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8D9BB4E-5C30-C24F-CD04-E3CDC27BDA38}"/>
              </a:ext>
            </a:extLst>
          </p:cNvPr>
          <p:cNvSpPr>
            <a:spLocks noGrp="1"/>
          </p:cNvSpPr>
          <p:nvPr>
            <p:ph type="body" idx="1"/>
          </p:nvPr>
        </p:nvSpPr>
        <p:spPr/>
        <p:txBody>
          <a:bodyPr/>
          <a:lstStyle/>
          <a:p>
            <a:pPr marL="114300" indent="0">
              <a:buNone/>
            </a:pPr>
            <a:r>
              <a:rPr lang="en-US" b="1" dirty="0"/>
              <a:t>4. Lack of Detection and Prevention</a:t>
            </a:r>
            <a:r>
              <a:rPr lang="en-US" dirty="0"/>
              <a:t>:</a:t>
            </a:r>
          </a:p>
          <a:p>
            <a:pPr>
              <a:buFont typeface="Arial" panose="020B0604020202020204" pitchFamily="34" charset="0"/>
              <a:buChar char="•"/>
            </a:pPr>
            <a:r>
              <a:rPr lang="en-US" b="1" dirty="0"/>
              <a:t>Detective Controls</a:t>
            </a:r>
            <a:r>
              <a:rPr lang="en-US" dirty="0"/>
              <a:t>: The IaaS provider might lack adequate monitoring for internal attacks, especially if the attack traffic is not routed through the internet.</a:t>
            </a:r>
          </a:p>
          <a:p>
            <a:pPr>
              <a:buFont typeface="Arial" panose="020B0604020202020204" pitchFamily="34" charset="0"/>
              <a:buChar char="•"/>
            </a:pPr>
            <a:r>
              <a:rPr lang="en-US" b="1" dirty="0"/>
              <a:t>Preventive Controls for Customers</a:t>
            </a:r>
            <a:r>
              <a:rPr lang="en-US" dirty="0"/>
              <a:t>: The only defense for customers in many cases is the </a:t>
            </a:r>
            <a:r>
              <a:rPr lang="en-US" b="1" dirty="0"/>
              <a:t>hardening</a:t>
            </a:r>
            <a:r>
              <a:rPr lang="en-US" dirty="0"/>
              <a:t> of their instances, ensuring that internal services and access points are secured.</a:t>
            </a:r>
          </a:p>
          <a:p>
            <a:endParaRPr lang="en-US" dirty="0"/>
          </a:p>
        </p:txBody>
      </p:sp>
    </p:spTree>
    <p:extLst>
      <p:ext uri="{BB962C8B-B14F-4D97-AF65-F5344CB8AC3E}">
        <p14:creationId xmlns:p14="http://schemas.microsoft.com/office/powerpoint/2010/main" val="3196870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627F-7F0B-3383-27C9-C1508F32E2AE}"/>
              </a:ext>
            </a:extLst>
          </p:cNvPr>
          <p:cNvSpPr>
            <a:spLocks noGrp="1"/>
          </p:cNvSpPr>
          <p:nvPr>
            <p:ph type="title"/>
          </p:nvPr>
        </p:nvSpPr>
        <p:spPr/>
        <p:txBody>
          <a:bodyPr>
            <a:normAutofit fontScale="90000"/>
          </a:bodyPr>
          <a:lstStyle/>
          <a:p>
            <a:r>
              <a:rPr lang="en-US" dirty="0"/>
              <a:t>Preventive Strategies for Internal DDoS in IaaS:</a:t>
            </a:r>
          </a:p>
        </p:txBody>
      </p:sp>
      <p:sp>
        <p:nvSpPr>
          <p:cNvPr id="3" name="Text Placeholder 2">
            <a:extLst>
              <a:ext uri="{FF2B5EF4-FFF2-40B4-BE49-F238E27FC236}">
                <a16:creationId xmlns:a16="http://schemas.microsoft.com/office/drawing/2014/main" id="{61C47466-1471-07CC-128D-755579BD2BFA}"/>
              </a:ext>
            </a:extLst>
          </p:cNvPr>
          <p:cNvSpPr>
            <a:spLocks noGrp="1"/>
          </p:cNvSpPr>
          <p:nvPr>
            <p:ph type="body" idx="1"/>
          </p:nvPr>
        </p:nvSpPr>
        <p:spPr/>
        <p:txBody>
          <a:bodyPr>
            <a:normAutofit lnSpcReduction="10000"/>
          </a:bodyPr>
          <a:lstStyle/>
          <a:p>
            <a:pPr>
              <a:buFont typeface="+mj-lt"/>
              <a:buAutoNum type="arabicPeriod"/>
            </a:pPr>
            <a:r>
              <a:rPr lang="en-US" sz="2400" dirty="0">
                <a:solidFill>
                  <a:srgbClr val="FF0000"/>
                </a:solidFill>
              </a:rPr>
              <a:t>Instance Hardening</a:t>
            </a:r>
            <a:r>
              <a:rPr lang="en-US" sz="2400" dirty="0"/>
              <a:t>: </a:t>
            </a:r>
          </a:p>
          <a:p>
            <a:pPr marL="939800" lvl="1" indent="-342900">
              <a:buFont typeface="+mj-lt"/>
              <a:buAutoNum type="arabicPeriod"/>
            </a:pPr>
            <a:r>
              <a:rPr lang="en-US" sz="1800" dirty="0"/>
              <a:t>Secure non-public instances (such as AMIs) by applying strict firewall rules and access controls. </a:t>
            </a:r>
          </a:p>
          <a:p>
            <a:pPr marL="939800" lvl="1" indent="-342900">
              <a:buFont typeface="+mj-lt"/>
              <a:buAutoNum type="arabicPeriod"/>
            </a:pPr>
            <a:r>
              <a:rPr lang="en-US" sz="1800" dirty="0"/>
              <a:t>Regularly update and patch software to prevent known vulnerabilities from being exploited.</a:t>
            </a:r>
          </a:p>
          <a:p>
            <a:pPr>
              <a:buFont typeface="+mj-lt"/>
              <a:buAutoNum type="arabicPeriod"/>
            </a:pPr>
            <a:r>
              <a:rPr lang="en-US" sz="2400" dirty="0"/>
              <a:t>Segmentation and Firewalls:</a:t>
            </a:r>
          </a:p>
          <a:p>
            <a:pPr marL="939800" lvl="1" indent="-342900">
              <a:buFont typeface="+mj-lt"/>
              <a:buAutoNum type="arabicPeriod"/>
            </a:pPr>
            <a:r>
              <a:rPr lang="en-US" sz="1800" dirty="0"/>
              <a:t>Use network segmentation to isolate sensitive workloads from the rest of the internal network.</a:t>
            </a:r>
          </a:p>
          <a:p>
            <a:pPr marL="939800" lvl="1" indent="-342900">
              <a:buFont typeface="+mj-lt"/>
              <a:buAutoNum type="arabicPeriod"/>
            </a:pPr>
            <a:r>
              <a:rPr lang="en-US" sz="1800" dirty="0"/>
              <a:t>Implement firewalls or security groups (e.g., AWS Security Groups) to control traffic flow between instances.</a:t>
            </a:r>
          </a:p>
        </p:txBody>
      </p:sp>
    </p:spTree>
    <p:extLst>
      <p:ext uri="{BB962C8B-B14F-4D97-AF65-F5344CB8AC3E}">
        <p14:creationId xmlns:p14="http://schemas.microsoft.com/office/powerpoint/2010/main" val="3481771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829C-EF5F-D678-FC6E-EB803EA4D31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5DF2E16B-FBC1-3140-B29E-73EFF2D116AF}"/>
              </a:ext>
            </a:extLst>
          </p:cNvPr>
          <p:cNvSpPr>
            <a:spLocks noGrp="1"/>
          </p:cNvSpPr>
          <p:nvPr>
            <p:ph type="body" idx="1"/>
          </p:nvPr>
        </p:nvSpPr>
        <p:spPr/>
        <p:txBody>
          <a:bodyPr/>
          <a:lstStyle/>
          <a:p>
            <a:pPr marL="114300" indent="0">
              <a:buNone/>
            </a:pPr>
            <a:r>
              <a:rPr lang="en-US" b="1" dirty="0"/>
              <a:t>3. </a:t>
            </a:r>
            <a:r>
              <a:rPr lang="en-US" sz="2400" b="1" dirty="0"/>
              <a:t>Monitoring and Intrusion Detection</a:t>
            </a:r>
            <a:r>
              <a:rPr lang="en-US" sz="2400" dirty="0"/>
              <a:t>:</a:t>
            </a:r>
          </a:p>
          <a:p>
            <a:pPr lvl="1">
              <a:buFont typeface="Arial" panose="020B0604020202020204" pitchFamily="34" charset="0"/>
              <a:buChar char="•"/>
            </a:pPr>
            <a:r>
              <a:rPr lang="en-US" sz="1800" dirty="0"/>
              <a:t>Use advanced monitoring tools or third-party services to detect unusual traffic patterns or resource consumption within the internal network.</a:t>
            </a:r>
          </a:p>
          <a:p>
            <a:pPr lvl="1">
              <a:buFont typeface="Arial" panose="020B0604020202020204" pitchFamily="34" charset="0"/>
              <a:buChar char="•"/>
            </a:pPr>
            <a:endParaRPr lang="en-US" sz="1800" dirty="0"/>
          </a:p>
          <a:p>
            <a:pPr lvl="1">
              <a:buFont typeface="Arial" panose="020B0604020202020204" pitchFamily="34" charset="0"/>
              <a:buChar char="•"/>
            </a:pPr>
            <a:r>
              <a:rPr lang="en-US" sz="1800" dirty="0"/>
              <a:t>Implement intrusion detection systems (IDS) to monitor network activity for signs of malicious behavior</a:t>
            </a:r>
          </a:p>
          <a:p>
            <a:endParaRPr lang="en-US" dirty="0"/>
          </a:p>
        </p:txBody>
      </p:sp>
    </p:spTree>
    <p:extLst>
      <p:ext uri="{BB962C8B-B14F-4D97-AF65-F5344CB8AC3E}">
        <p14:creationId xmlns:p14="http://schemas.microsoft.com/office/powerpoint/2010/main" val="1634162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0602-2B91-62CF-9C61-BCA6B2987F68}"/>
              </a:ext>
            </a:extLst>
          </p:cNvPr>
          <p:cNvSpPr>
            <a:spLocks noGrp="1"/>
          </p:cNvSpPr>
          <p:nvPr>
            <p:ph type="title"/>
          </p:nvPr>
        </p:nvSpPr>
        <p:spPr/>
        <p:txBody>
          <a:bodyPr>
            <a:normAutofit fontScale="90000"/>
          </a:bodyPr>
          <a:lstStyle/>
          <a:p>
            <a:r>
              <a:rPr lang="en-US" b="1" dirty="0"/>
              <a:t>4. Collaboration with Providers</a:t>
            </a:r>
            <a:r>
              <a:rPr lang="en-US" dirty="0"/>
              <a:t>:</a:t>
            </a:r>
            <a:br>
              <a:rPr lang="en-US" dirty="0"/>
            </a:br>
            <a:endParaRPr lang="en-US" dirty="0"/>
          </a:p>
        </p:txBody>
      </p:sp>
      <p:sp>
        <p:nvSpPr>
          <p:cNvPr id="3" name="Text Placeholder 2">
            <a:extLst>
              <a:ext uri="{FF2B5EF4-FFF2-40B4-BE49-F238E27FC236}">
                <a16:creationId xmlns:a16="http://schemas.microsoft.com/office/drawing/2014/main" id="{D249C32B-8B83-BAF6-BCC1-E905571DF41A}"/>
              </a:ext>
            </a:extLst>
          </p:cNvPr>
          <p:cNvSpPr>
            <a:spLocks noGrp="1"/>
          </p:cNvSpPr>
          <p:nvPr>
            <p:ph type="body" idx="1"/>
          </p:nvPr>
        </p:nvSpPr>
        <p:spPr>
          <a:xfrm>
            <a:off x="311700" y="1148353"/>
            <a:ext cx="8520600" cy="3397200"/>
          </a:xfrm>
        </p:spPr>
        <p:txBody>
          <a:bodyPr/>
          <a:lstStyle/>
          <a:p>
            <a:pPr algn="just">
              <a:buFont typeface="Arial" panose="020B0604020202020204" pitchFamily="34" charset="0"/>
              <a:buChar char="•"/>
            </a:pPr>
            <a:r>
              <a:rPr lang="en-US" dirty="0"/>
              <a:t>Work with the IaaS provider to ensure they are monitoring their internal networks for potential attacks and have systems in place to alert customers of any suspicious activity.</a:t>
            </a:r>
          </a:p>
          <a:p>
            <a:pPr>
              <a:buFont typeface="Arial" panose="020B0604020202020204" pitchFamily="34" charset="0"/>
              <a:buChar char="•"/>
            </a:pPr>
            <a:endParaRPr lang="en-US" dirty="0"/>
          </a:p>
          <a:p>
            <a:pPr algn="just">
              <a:buFont typeface="Arial" panose="020B0604020202020204" pitchFamily="34" charset="0"/>
              <a:buChar char="•"/>
            </a:pPr>
            <a:r>
              <a:rPr lang="en-US" dirty="0"/>
              <a:t>Request additional security services, such as </a:t>
            </a:r>
            <a:r>
              <a:rPr lang="en-US" b="1" dirty="0"/>
              <a:t>DDoS protection</a:t>
            </a:r>
            <a:r>
              <a:rPr lang="en-US" dirty="0"/>
              <a:t> or managed firewall services, that can help mitigate attacks.</a:t>
            </a:r>
          </a:p>
          <a:p>
            <a:endParaRPr lang="en-US" dirty="0"/>
          </a:p>
        </p:txBody>
      </p:sp>
    </p:spTree>
    <p:extLst>
      <p:ext uri="{BB962C8B-B14F-4D97-AF65-F5344CB8AC3E}">
        <p14:creationId xmlns:p14="http://schemas.microsoft.com/office/powerpoint/2010/main" val="3870281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1586-57BB-F339-A914-2C4177DF62B3}"/>
              </a:ext>
            </a:extLst>
          </p:cNvPr>
          <p:cNvSpPr>
            <a:spLocks noGrp="1"/>
          </p:cNvSpPr>
          <p:nvPr>
            <p:ph type="title"/>
          </p:nvPr>
        </p:nvSpPr>
        <p:spPr/>
        <p:txBody>
          <a:bodyPr/>
          <a:lstStyle/>
          <a:p>
            <a:r>
              <a:rPr lang="en-US" sz="1800" b="1" i="0" u="none" strike="noStrike" baseline="0" dirty="0">
                <a:latin typeface="ITCBaileySansCom-Bold"/>
              </a:rPr>
              <a:t>Replacing the Established Model of Network Zones and Tiers with Domains</a:t>
            </a:r>
            <a:endParaRPr lang="en-US" dirty="0"/>
          </a:p>
        </p:txBody>
      </p:sp>
      <p:sp>
        <p:nvSpPr>
          <p:cNvPr id="3" name="Text Placeholder 2">
            <a:extLst>
              <a:ext uri="{FF2B5EF4-FFF2-40B4-BE49-F238E27FC236}">
                <a16:creationId xmlns:a16="http://schemas.microsoft.com/office/drawing/2014/main" id="{95813A47-01D8-63CA-7B95-9378EFC291A6}"/>
              </a:ext>
            </a:extLst>
          </p:cNvPr>
          <p:cNvSpPr>
            <a:spLocks noGrp="1"/>
          </p:cNvSpPr>
          <p:nvPr>
            <p:ph type="body" idx="1"/>
          </p:nvPr>
        </p:nvSpPr>
        <p:spPr/>
        <p:txBody>
          <a:bodyPr/>
          <a:lstStyle/>
          <a:p>
            <a:r>
              <a:rPr lang="en-US" b="1" dirty="0"/>
              <a:t>Traditional Model: Network Zones and Tiers</a:t>
            </a:r>
          </a:p>
          <a:p>
            <a:r>
              <a:rPr lang="en-US" dirty="0"/>
              <a:t>Earlier, networks were divided into </a:t>
            </a:r>
            <a:r>
              <a:rPr lang="en-US" b="1" dirty="0"/>
              <a:t>zones</a:t>
            </a:r>
            <a:r>
              <a:rPr lang="en-US" dirty="0"/>
              <a:t> such as:</a:t>
            </a:r>
          </a:p>
          <a:p>
            <a:pPr lvl="1"/>
            <a:r>
              <a:rPr lang="en-US" b="1" dirty="0"/>
              <a:t>External (Internet)</a:t>
            </a:r>
            <a:r>
              <a:rPr lang="en-US" dirty="0"/>
              <a:t> – completely untrusted.</a:t>
            </a:r>
          </a:p>
          <a:p>
            <a:pPr lvl="1"/>
            <a:r>
              <a:rPr lang="en-US" b="1" dirty="0"/>
              <a:t>DMZ (Demilitarized Zone)</a:t>
            </a:r>
            <a:r>
              <a:rPr lang="en-US" dirty="0"/>
              <a:t> – semi-trusted area where public-facing apps (e.g., web servers) are hosted.</a:t>
            </a:r>
          </a:p>
          <a:p>
            <a:pPr lvl="1"/>
            <a:r>
              <a:rPr lang="en-US" b="1" dirty="0"/>
              <a:t>Internal Network</a:t>
            </a:r>
            <a:r>
              <a:rPr lang="en-US" dirty="0"/>
              <a:t> – highly trusted area (databases, internal apps, employees).</a:t>
            </a:r>
          </a:p>
          <a:p>
            <a:endParaRPr lang="en-US" dirty="0"/>
          </a:p>
          <a:p>
            <a:r>
              <a:rPr lang="en-US" dirty="0"/>
              <a:t>Security was enforced by firewalls and access control lists between these </a:t>
            </a:r>
            <a:r>
              <a:rPr lang="en-US" b="1" dirty="0"/>
              <a:t>zones</a:t>
            </a:r>
            <a:r>
              <a:rPr lang="en-US" dirty="0"/>
              <a:t>.</a:t>
            </a:r>
            <a:br>
              <a:rPr lang="en-US" dirty="0"/>
            </a:br>
            <a:r>
              <a:rPr lang="en-US" dirty="0"/>
              <a:t>This model assumes a </a:t>
            </a:r>
            <a:r>
              <a:rPr lang="en-US" b="1" dirty="0"/>
              <a:t>clear inside vs outside boundary</a:t>
            </a:r>
            <a:r>
              <a:rPr lang="en-US" dirty="0"/>
              <a:t>.</a:t>
            </a:r>
          </a:p>
          <a:p>
            <a:endParaRPr lang="en-US" dirty="0"/>
          </a:p>
        </p:txBody>
      </p:sp>
    </p:spTree>
    <p:extLst>
      <p:ext uri="{BB962C8B-B14F-4D97-AF65-F5344CB8AC3E}">
        <p14:creationId xmlns:p14="http://schemas.microsoft.com/office/powerpoint/2010/main" val="1958839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BD97-8B2E-7A9F-3789-EFEB72A14AE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BBA6290-EFEF-5A59-564F-B6F4C6865AAF}"/>
              </a:ext>
            </a:extLst>
          </p:cNvPr>
          <p:cNvSpPr>
            <a:spLocks noGrp="1"/>
          </p:cNvSpPr>
          <p:nvPr>
            <p:ph type="body" idx="1"/>
          </p:nvPr>
        </p:nvSpPr>
        <p:spPr/>
        <p:txBody>
          <a:bodyPr/>
          <a:lstStyle/>
          <a:p>
            <a:pPr marL="114300" indent="0">
              <a:buNone/>
            </a:pPr>
            <a:r>
              <a:rPr lang="en-US" b="1" dirty="0"/>
              <a:t>Problem with the Old Model</a:t>
            </a:r>
          </a:p>
          <a:p>
            <a:r>
              <a:rPr lang="en-US" dirty="0"/>
              <a:t>In cloud and modern distributed systems, boundaries are </a:t>
            </a:r>
            <a:r>
              <a:rPr lang="en-US" b="1" dirty="0"/>
              <a:t>blurry</a:t>
            </a:r>
            <a:r>
              <a:rPr lang="en-US" dirty="0"/>
              <a:t>:</a:t>
            </a:r>
          </a:p>
          <a:p>
            <a:pPr lvl="1"/>
            <a:r>
              <a:rPr lang="en-US" dirty="0"/>
              <a:t>Users connect from anywhere (not just corporate LAN).</a:t>
            </a:r>
          </a:p>
          <a:p>
            <a:pPr lvl="1"/>
            <a:r>
              <a:rPr lang="en-US" dirty="0"/>
              <a:t>Services may run across multiple cloud providers.</a:t>
            </a:r>
          </a:p>
          <a:p>
            <a:endParaRPr lang="en-US" dirty="0"/>
          </a:p>
          <a:p>
            <a:r>
              <a:rPr lang="en-US" dirty="0"/>
              <a:t>Meaning → the concept of "inside is trusted, outside is untrusted" no longer works.</a:t>
            </a:r>
          </a:p>
          <a:p>
            <a:endParaRPr lang="en-US" dirty="0"/>
          </a:p>
        </p:txBody>
      </p:sp>
    </p:spTree>
    <p:extLst>
      <p:ext uri="{BB962C8B-B14F-4D97-AF65-F5344CB8AC3E}">
        <p14:creationId xmlns:p14="http://schemas.microsoft.com/office/powerpoint/2010/main" val="1408969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5FF2-2412-FF75-01AA-C357A9E06109}"/>
              </a:ext>
            </a:extLst>
          </p:cNvPr>
          <p:cNvSpPr>
            <a:spLocks noGrp="1"/>
          </p:cNvSpPr>
          <p:nvPr>
            <p:ph type="title"/>
          </p:nvPr>
        </p:nvSpPr>
        <p:spPr/>
        <p:txBody>
          <a:bodyPr>
            <a:normAutofit fontScale="90000"/>
          </a:bodyPr>
          <a:lstStyle/>
          <a:p>
            <a:r>
              <a:rPr lang="en-US" b="1" dirty="0"/>
              <a:t>New Model: Domains</a:t>
            </a:r>
            <a:br>
              <a:rPr lang="en-US" b="1" dirty="0"/>
            </a:br>
            <a:endParaRPr lang="en-US" dirty="0"/>
          </a:p>
        </p:txBody>
      </p:sp>
      <p:sp>
        <p:nvSpPr>
          <p:cNvPr id="3" name="Text Placeholder 2">
            <a:extLst>
              <a:ext uri="{FF2B5EF4-FFF2-40B4-BE49-F238E27FC236}">
                <a16:creationId xmlns:a16="http://schemas.microsoft.com/office/drawing/2014/main" id="{045A5AF0-090A-3ECF-B130-5AD2EEB64114}"/>
              </a:ext>
            </a:extLst>
          </p:cNvPr>
          <p:cNvSpPr>
            <a:spLocks noGrp="1"/>
          </p:cNvSpPr>
          <p:nvPr>
            <p:ph type="body" idx="1"/>
          </p:nvPr>
        </p:nvSpPr>
        <p:spPr/>
        <p:txBody>
          <a:bodyPr>
            <a:normAutofit/>
          </a:bodyPr>
          <a:lstStyle/>
          <a:p>
            <a:r>
              <a:rPr lang="en-US" dirty="0"/>
              <a:t>Instead of broad zones, we move towards </a:t>
            </a:r>
            <a:r>
              <a:rPr lang="en-US" b="1" dirty="0"/>
              <a:t>domains of trust</a:t>
            </a:r>
            <a:r>
              <a:rPr lang="en-US" dirty="0"/>
              <a:t>.</a:t>
            </a:r>
          </a:p>
          <a:p>
            <a:r>
              <a:rPr lang="en-US" dirty="0"/>
              <a:t>A </a:t>
            </a:r>
            <a:r>
              <a:rPr lang="en-US" b="1" dirty="0"/>
              <a:t>domain</a:t>
            </a:r>
            <a:r>
              <a:rPr lang="en-US" dirty="0"/>
              <a:t> is defined by </a:t>
            </a:r>
            <a:r>
              <a:rPr lang="en-US" b="1" dirty="0"/>
              <a:t>identity, context, and security policy</a:t>
            </a:r>
            <a:r>
              <a:rPr lang="en-US" dirty="0"/>
              <a:t>, not just network location.</a:t>
            </a:r>
          </a:p>
          <a:p>
            <a:r>
              <a:rPr lang="en-US" dirty="0"/>
              <a:t>Example domains:</a:t>
            </a:r>
          </a:p>
          <a:p>
            <a:pPr lvl="1"/>
            <a:r>
              <a:rPr lang="en-US" b="1" dirty="0"/>
              <a:t>User Domain</a:t>
            </a:r>
            <a:r>
              <a:rPr lang="en-US" dirty="0"/>
              <a:t> → defines trust level of users based on MFA, device posture, etc.</a:t>
            </a:r>
          </a:p>
          <a:p>
            <a:pPr lvl="1"/>
            <a:r>
              <a:rPr lang="en-US" b="1" dirty="0"/>
              <a:t>Application Domain</a:t>
            </a:r>
            <a:r>
              <a:rPr lang="en-US" dirty="0"/>
              <a:t> → microservices and apps controlled by IAM + Zero Trust.</a:t>
            </a:r>
          </a:p>
          <a:p>
            <a:pPr lvl="1"/>
            <a:r>
              <a:rPr lang="en-US" b="1" dirty="0"/>
              <a:t>Data Domain</a:t>
            </a:r>
            <a:r>
              <a:rPr lang="en-US" dirty="0"/>
              <a:t> → access to sensitive data controlled by encryption + RBAC.</a:t>
            </a:r>
          </a:p>
          <a:p>
            <a:r>
              <a:rPr lang="en-US" dirty="0"/>
              <a:t> This is aligned with the </a:t>
            </a:r>
            <a:r>
              <a:rPr lang="en-US" b="1" dirty="0"/>
              <a:t>Zero Trust Model</a:t>
            </a:r>
            <a:r>
              <a:rPr lang="en-US" dirty="0"/>
              <a:t>, where </a:t>
            </a:r>
            <a:r>
              <a:rPr lang="en-US" i="1" dirty="0"/>
              <a:t>no implicit trust is given based on network location</a:t>
            </a:r>
            <a:r>
              <a:rPr lang="en-US" dirty="0"/>
              <a:t>.</a:t>
            </a:r>
            <a:br>
              <a:rPr lang="en-US" dirty="0"/>
            </a:br>
            <a:r>
              <a:rPr lang="en-US" dirty="0"/>
              <a:t>Each access request must be </a:t>
            </a:r>
            <a:r>
              <a:rPr lang="en-US" b="1" dirty="0"/>
              <a:t>authenticated and authorized individually</a:t>
            </a:r>
            <a:r>
              <a:rPr lang="en-US" dirty="0"/>
              <a:t>.</a:t>
            </a:r>
          </a:p>
          <a:p>
            <a:endParaRPr lang="en-US" dirty="0"/>
          </a:p>
        </p:txBody>
      </p:sp>
    </p:spTree>
    <p:extLst>
      <p:ext uri="{BB962C8B-B14F-4D97-AF65-F5344CB8AC3E}">
        <p14:creationId xmlns:p14="http://schemas.microsoft.com/office/powerpoint/2010/main" val="3387421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1C37-6E7C-4911-5ABF-51994D6BBE6A}"/>
              </a:ext>
            </a:extLst>
          </p:cNvPr>
          <p:cNvSpPr>
            <a:spLocks noGrp="1"/>
          </p:cNvSpPr>
          <p:nvPr>
            <p:ph type="title"/>
          </p:nvPr>
        </p:nvSpPr>
        <p:spPr/>
        <p:txBody>
          <a:bodyPr>
            <a:normAutofit fontScale="90000"/>
          </a:bodyPr>
          <a:lstStyle/>
          <a:p>
            <a:r>
              <a:rPr lang="en-US" b="1" dirty="0"/>
              <a:t>Example:</a:t>
            </a:r>
            <a:endParaRPr lang="en-US" dirty="0"/>
          </a:p>
        </p:txBody>
      </p:sp>
      <p:sp>
        <p:nvSpPr>
          <p:cNvPr id="3" name="Text Placeholder 2">
            <a:extLst>
              <a:ext uri="{FF2B5EF4-FFF2-40B4-BE49-F238E27FC236}">
                <a16:creationId xmlns:a16="http://schemas.microsoft.com/office/drawing/2014/main" id="{D6DF4520-1466-952B-D942-82F4283E7E79}"/>
              </a:ext>
            </a:extLst>
          </p:cNvPr>
          <p:cNvSpPr>
            <a:spLocks noGrp="1"/>
          </p:cNvSpPr>
          <p:nvPr>
            <p:ph type="body" idx="1"/>
          </p:nvPr>
        </p:nvSpPr>
        <p:spPr/>
        <p:txBody>
          <a:bodyPr>
            <a:normAutofit lnSpcReduction="10000"/>
          </a:bodyPr>
          <a:lstStyle/>
          <a:p>
            <a:pPr marL="425450" indent="-285750"/>
            <a:r>
              <a:rPr lang="en-US" sz="2400" dirty="0"/>
              <a:t>A large enterprise (say a manufacturer) may set up a secure extranet so that its suppliers can:</a:t>
            </a:r>
          </a:p>
          <a:p>
            <a:pPr lvl="1"/>
            <a:r>
              <a:rPr lang="en-US" sz="1800" dirty="0"/>
              <a:t>Check raw material orders,</a:t>
            </a:r>
          </a:p>
          <a:p>
            <a:pPr lvl="1"/>
            <a:r>
              <a:rPr lang="en-US" sz="1800" dirty="0"/>
              <a:t>Update delivery schedules,</a:t>
            </a:r>
          </a:p>
          <a:p>
            <a:pPr lvl="1"/>
            <a:r>
              <a:rPr lang="en-US" sz="1800" dirty="0"/>
              <a:t>Share logistics data.</a:t>
            </a:r>
          </a:p>
          <a:p>
            <a:r>
              <a:rPr lang="en-US" sz="2400" dirty="0"/>
              <a:t>But the suppliers </a:t>
            </a:r>
            <a:r>
              <a:rPr lang="en-US" sz="2400" b="1" dirty="0"/>
              <a:t>cannot</a:t>
            </a:r>
            <a:r>
              <a:rPr lang="en-US" sz="2400" dirty="0"/>
              <a:t> see internal company data (like HR records, finances, or confidential projects). Security tools like </a:t>
            </a:r>
            <a:r>
              <a:rPr lang="en-US" sz="2400" b="1" dirty="0"/>
              <a:t>VPNs, SSL encryption, and access control policies</a:t>
            </a:r>
            <a:r>
              <a:rPr lang="en-US" sz="2400" dirty="0"/>
              <a:t> keep it safe.</a:t>
            </a:r>
          </a:p>
          <a:p>
            <a:endParaRPr lang="en-US" dirty="0"/>
          </a:p>
        </p:txBody>
      </p:sp>
    </p:spTree>
    <p:extLst>
      <p:ext uri="{BB962C8B-B14F-4D97-AF65-F5344CB8AC3E}">
        <p14:creationId xmlns:p14="http://schemas.microsoft.com/office/powerpoint/2010/main" val="3420326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CBC7-0448-59A0-1729-3D4F25B34FDE}"/>
              </a:ext>
            </a:extLst>
          </p:cNvPr>
          <p:cNvSpPr>
            <a:spLocks noGrp="1"/>
          </p:cNvSpPr>
          <p:nvPr>
            <p:ph type="title"/>
          </p:nvPr>
        </p:nvSpPr>
        <p:spPr/>
        <p:txBody>
          <a:bodyPr>
            <a:normAutofit fontScale="90000"/>
          </a:bodyPr>
          <a:lstStyle/>
          <a:p>
            <a:r>
              <a:rPr lang="en-US" b="1" dirty="0"/>
              <a:t>Example</a:t>
            </a:r>
            <a:br>
              <a:rPr lang="en-US" b="1" dirty="0"/>
            </a:br>
            <a:endParaRPr lang="en-US" dirty="0"/>
          </a:p>
        </p:txBody>
      </p:sp>
      <p:sp>
        <p:nvSpPr>
          <p:cNvPr id="3" name="Text Placeholder 2">
            <a:extLst>
              <a:ext uri="{FF2B5EF4-FFF2-40B4-BE49-F238E27FC236}">
                <a16:creationId xmlns:a16="http://schemas.microsoft.com/office/drawing/2014/main" id="{A922C206-6E73-3DE3-26D6-BFC2F6E709EC}"/>
              </a:ext>
            </a:extLst>
          </p:cNvPr>
          <p:cNvSpPr>
            <a:spLocks noGrp="1"/>
          </p:cNvSpPr>
          <p:nvPr>
            <p:ph type="body" idx="1"/>
          </p:nvPr>
        </p:nvSpPr>
        <p:spPr/>
        <p:txBody>
          <a:bodyPr/>
          <a:lstStyle/>
          <a:p>
            <a:pPr>
              <a:lnSpc>
                <a:spcPct val="150000"/>
              </a:lnSpc>
            </a:pPr>
            <a:r>
              <a:rPr lang="en-US" dirty="0"/>
              <a:t>In old model:</a:t>
            </a:r>
          </a:p>
          <a:p>
            <a:pPr lvl="1">
              <a:lnSpc>
                <a:spcPct val="150000"/>
              </a:lnSpc>
            </a:pPr>
            <a:r>
              <a:rPr lang="en-US" dirty="0"/>
              <a:t>If a device is inside corporate LAN, it’s trusted.</a:t>
            </a:r>
          </a:p>
          <a:p>
            <a:pPr lvl="1">
              <a:lnSpc>
                <a:spcPct val="150000"/>
              </a:lnSpc>
            </a:pPr>
            <a:r>
              <a:rPr lang="en-US" dirty="0"/>
              <a:t>Attackers who compromise one internal machine can move laterally easily.</a:t>
            </a:r>
          </a:p>
          <a:p>
            <a:pPr>
              <a:lnSpc>
                <a:spcPct val="150000"/>
              </a:lnSpc>
            </a:pPr>
            <a:r>
              <a:rPr lang="en-US" dirty="0"/>
              <a:t>In new model (domains):</a:t>
            </a:r>
          </a:p>
          <a:p>
            <a:pPr lvl="1">
              <a:lnSpc>
                <a:spcPct val="150000"/>
              </a:lnSpc>
            </a:pPr>
            <a:r>
              <a:rPr lang="en-US" dirty="0"/>
              <a:t>Even if inside the network, each request from that device must prove identity, meet security conditions, and be authorized.</a:t>
            </a:r>
          </a:p>
          <a:p>
            <a:pPr lvl="1">
              <a:lnSpc>
                <a:spcPct val="150000"/>
              </a:lnSpc>
            </a:pPr>
            <a:r>
              <a:rPr lang="en-US" dirty="0"/>
              <a:t>Example: A developer’s laptop inside office still needs MFA + device compliance to access the source code repo.</a:t>
            </a:r>
          </a:p>
          <a:p>
            <a:endParaRPr lang="en-US" dirty="0"/>
          </a:p>
        </p:txBody>
      </p:sp>
    </p:spTree>
    <p:extLst>
      <p:ext uri="{BB962C8B-B14F-4D97-AF65-F5344CB8AC3E}">
        <p14:creationId xmlns:p14="http://schemas.microsoft.com/office/powerpoint/2010/main" val="1480780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0442A-FCF2-79AA-0479-7E85186EF347}"/>
              </a:ext>
            </a:extLst>
          </p:cNvPr>
          <p:cNvSpPr>
            <a:spLocks noGrp="1"/>
          </p:cNvSpPr>
          <p:nvPr>
            <p:ph type="title"/>
          </p:nvPr>
        </p:nvSpPr>
        <p:spPr/>
        <p:txBody>
          <a:bodyPr>
            <a:normAutofit fontScale="90000"/>
          </a:bodyPr>
          <a:lstStyle/>
          <a:p>
            <a:r>
              <a:rPr lang="en-US" b="1" dirty="0"/>
              <a:t>Private Cloud Advantages</a:t>
            </a:r>
            <a:r>
              <a:rPr lang="en-US" dirty="0"/>
              <a:t>:</a:t>
            </a:r>
          </a:p>
        </p:txBody>
      </p:sp>
      <p:sp>
        <p:nvSpPr>
          <p:cNvPr id="3" name="Text Placeholder 2">
            <a:extLst>
              <a:ext uri="{FF2B5EF4-FFF2-40B4-BE49-F238E27FC236}">
                <a16:creationId xmlns:a16="http://schemas.microsoft.com/office/drawing/2014/main" id="{F3966827-646C-0493-956D-7EEFD5420929}"/>
              </a:ext>
            </a:extLst>
          </p:cNvPr>
          <p:cNvSpPr>
            <a:spLocks noGrp="1"/>
          </p:cNvSpPr>
          <p:nvPr>
            <p:ph type="body" idx="1"/>
          </p:nvPr>
        </p:nvSpPr>
        <p:spPr/>
        <p:txBody>
          <a:bodyPr/>
          <a:lstStyle/>
          <a:p>
            <a:pPr marL="114300" indent="0">
              <a:buNone/>
            </a:pPr>
            <a:r>
              <a:rPr lang="en-US" b="1" dirty="0"/>
              <a:t>1. Reduced Risks</a:t>
            </a:r>
            <a:r>
              <a:rPr lang="en-US" dirty="0"/>
              <a:t>:</a:t>
            </a:r>
          </a:p>
          <a:p>
            <a:pPr>
              <a:buFont typeface="Arial" panose="020B0604020202020204" pitchFamily="34" charset="0"/>
              <a:buChar char="•"/>
            </a:pPr>
            <a:r>
              <a:rPr lang="en-US" dirty="0"/>
              <a:t>A </a:t>
            </a:r>
            <a:r>
              <a:rPr lang="en-US" b="1" dirty="0"/>
              <a:t>private cloud</a:t>
            </a:r>
            <a:r>
              <a:rPr lang="en-US" dirty="0"/>
              <a:t>, particularly one internal to your organization’s network, reduces many risks compared to public clouds. Since resources are dedicated and isolated, potential security threats from other tenants are minimized.</a:t>
            </a:r>
          </a:p>
          <a:p>
            <a:pPr>
              <a:buFont typeface="Arial" panose="020B0604020202020204" pitchFamily="34" charset="0"/>
              <a:buChar char="•"/>
            </a:pPr>
            <a:r>
              <a:rPr lang="en-US" b="1" dirty="0"/>
              <a:t>Private clouds hosted at a cloud provider's facility</a:t>
            </a:r>
            <a:r>
              <a:rPr lang="en-US" dirty="0"/>
              <a:t> still reduce risks but to a lesser extent, depending on the provider's security capabilities and maturity.</a:t>
            </a:r>
          </a:p>
          <a:p>
            <a:endParaRPr lang="en-US" dirty="0"/>
          </a:p>
        </p:txBody>
      </p:sp>
    </p:spTree>
    <p:extLst>
      <p:ext uri="{BB962C8B-B14F-4D97-AF65-F5344CB8AC3E}">
        <p14:creationId xmlns:p14="http://schemas.microsoft.com/office/powerpoint/2010/main" val="3179999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F723-AF59-2DBA-7480-967DB250640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EAAEC43-0A7E-3CA2-6816-61F5B2BEC96D}"/>
              </a:ext>
            </a:extLst>
          </p:cNvPr>
          <p:cNvSpPr>
            <a:spLocks noGrp="1"/>
          </p:cNvSpPr>
          <p:nvPr>
            <p:ph type="body" idx="1"/>
          </p:nvPr>
        </p:nvSpPr>
        <p:spPr/>
        <p:txBody>
          <a:bodyPr/>
          <a:lstStyle/>
          <a:p>
            <a:pPr marL="114300" indent="0">
              <a:buNone/>
            </a:pPr>
            <a:r>
              <a:rPr lang="en-US" b="1" dirty="0"/>
              <a:t>2. Encryption and Confidentiality</a:t>
            </a:r>
            <a:r>
              <a:rPr lang="en-US" dirty="0"/>
              <a:t>:</a:t>
            </a:r>
          </a:p>
          <a:p>
            <a:pPr>
              <a:buFont typeface="Arial" panose="020B0604020202020204" pitchFamily="34" charset="0"/>
              <a:buChar char="•"/>
            </a:pPr>
            <a:r>
              <a:rPr lang="en-US" b="1" dirty="0"/>
              <a:t>Encryption for Data-in-Transit</a:t>
            </a:r>
            <a:r>
              <a:rPr lang="en-US" dirty="0"/>
              <a:t>: Encrypting data as it moves between systems is crucial for maintaining confidentiality. Using </a:t>
            </a:r>
            <a:r>
              <a:rPr lang="en-US" b="1" dirty="0"/>
              <a:t>validated cryptographic implementations</a:t>
            </a:r>
            <a:r>
              <a:rPr lang="en-US" dirty="0"/>
              <a:t> (like AES, TLS) ensures that data remains secure against interception and unauthorized access.</a:t>
            </a:r>
          </a:p>
          <a:p>
            <a:pPr>
              <a:buFont typeface="Arial" panose="020B0604020202020204" pitchFamily="34" charset="0"/>
              <a:buChar char="•"/>
            </a:pPr>
            <a:r>
              <a:rPr lang="en-US" b="1" dirty="0"/>
              <a:t>Digital Signatures</a:t>
            </a:r>
            <a:r>
              <a:rPr lang="en-US" dirty="0"/>
              <a:t>: Digital signatures ensure the integrity of data by making it nearly impossible to tamper with. This provides verifiable proof that the data has not been altered.</a:t>
            </a:r>
          </a:p>
          <a:p>
            <a:endParaRPr lang="en-US" dirty="0"/>
          </a:p>
        </p:txBody>
      </p:sp>
    </p:spTree>
    <p:extLst>
      <p:ext uri="{BB962C8B-B14F-4D97-AF65-F5344CB8AC3E}">
        <p14:creationId xmlns:p14="http://schemas.microsoft.com/office/powerpoint/2010/main" val="498366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1D7D0-8189-620D-10A2-28B590D1B8F3}"/>
              </a:ext>
            </a:extLst>
          </p:cNvPr>
          <p:cNvSpPr>
            <a:spLocks noGrp="1"/>
          </p:cNvSpPr>
          <p:nvPr>
            <p:ph type="title"/>
          </p:nvPr>
        </p:nvSpPr>
        <p:spPr>
          <a:xfrm>
            <a:off x="443436" y="268100"/>
            <a:ext cx="8520600" cy="613200"/>
          </a:xfrm>
        </p:spPr>
        <p:txBody>
          <a:bodyPr>
            <a:normAutofit/>
          </a:bodyPr>
          <a:lstStyle/>
          <a:p>
            <a:r>
              <a:rPr lang="en-US" sz="2400" b="1" i="0" u="none" strike="noStrike" baseline="0" dirty="0">
                <a:latin typeface="ITCBaileySansCom-Bold"/>
              </a:rPr>
              <a:t>Infrastructure Security: The Host Level</a:t>
            </a:r>
            <a:endParaRPr lang="en-US" sz="3600" dirty="0"/>
          </a:p>
        </p:txBody>
      </p:sp>
      <p:sp>
        <p:nvSpPr>
          <p:cNvPr id="3" name="Text Placeholder 2">
            <a:extLst>
              <a:ext uri="{FF2B5EF4-FFF2-40B4-BE49-F238E27FC236}">
                <a16:creationId xmlns:a16="http://schemas.microsoft.com/office/drawing/2014/main" id="{4ED5BC79-A0D1-3127-11E4-8B93775B4521}"/>
              </a:ext>
            </a:extLst>
          </p:cNvPr>
          <p:cNvSpPr>
            <a:spLocks noGrp="1"/>
          </p:cNvSpPr>
          <p:nvPr>
            <p:ph type="body" idx="1"/>
          </p:nvPr>
        </p:nvSpPr>
        <p:spPr/>
        <p:txBody>
          <a:bodyPr>
            <a:normAutofit/>
          </a:bodyPr>
          <a:lstStyle/>
          <a:p>
            <a:r>
              <a:rPr lang="en-US" dirty="0"/>
              <a:t>Cloud Delivery Model </a:t>
            </a:r>
          </a:p>
          <a:p>
            <a:pPr lvl="2"/>
            <a:r>
              <a:rPr lang="en-US" dirty="0"/>
              <a:t>Consider security risks across SaaS, PaaS, and IaaS delivery models, and deployment models (public, private, hybrid).</a:t>
            </a:r>
          </a:p>
          <a:p>
            <a:r>
              <a:rPr lang="en-US" dirty="0"/>
              <a:t>Virtualization Security Threats</a:t>
            </a:r>
          </a:p>
          <a:p>
            <a:pPr lvl="1"/>
            <a:r>
              <a:rPr lang="en-US" dirty="0"/>
              <a:t> Existing threats like VM escape, system configuration drift, and insider threats (via weak access control to hypervisors) extend into cloud environments.</a:t>
            </a:r>
          </a:p>
          <a:p>
            <a:r>
              <a:rPr lang="en-US" dirty="0"/>
              <a:t>Elasticity of Cloud Computing: </a:t>
            </a:r>
          </a:p>
          <a:p>
            <a:pPr lvl="1"/>
            <a:r>
              <a:rPr lang="en-US" dirty="0"/>
              <a:t>The dynamic nature of cloud environments creates challenges in security management due to rapid provisioning and short-lived VMs.</a:t>
            </a:r>
          </a:p>
        </p:txBody>
      </p:sp>
    </p:spTree>
    <p:extLst>
      <p:ext uri="{BB962C8B-B14F-4D97-AF65-F5344CB8AC3E}">
        <p14:creationId xmlns:p14="http://schemas.microsoft.com/office/powerpoint/2010/main" val="601990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C8598E-C90A-4E1D-3268-FAEB5729E554}"/>
              </a:ext>
            </a:extLst>
          </p:cNvPr>
          <p:cNvSpPr>
            <a:spLocks noGrp="1"/>
          </p:cNvSpPr>
          <p:nvPr>
            <p:ph type="body" idx="1"/>
          </p:nvPr>
        </p:nvSpPr>
        <p:spPr>
          <a:xfrm>
            <a:off x="311700" y="309966"/>
            <a:ext cx="8520600" cy="4258834"/>
          </a:xfrm>
        </p:spPr>
        <p:txBody>
          <a:bodyPr>
            <a:normAutofit/>
          </a:bodyPr>
          <a:lstStyle/>
          <a:p>
            <a:pPr algn="just"/>
            <a:r>
              <a:rPr lang="en-US" sz="2400" dirty="0"/>
              <a:t>Vulnerability Management: </a:t>
            </a:r>
          </a:p>
          <a:p>
            <a:pPr lvl="1" algn="just"/>
            <a:r>
              <a:rPr lang="en-US" sz="1800" dirty="0"/>
              <a:t>Managing vulnerabilities and patches is more complex than in traditional data centers due to the high rate of change.</a:t>
            </a:r>
          </a:p>
          <a:p>
            <a:pPr algn="just"/>
            <a:r>
              <a:rPr lang="en-US" sz="2400" dirty="0"/>
              <a:t>Velocity of Attack: </a:t>
            </a:r>
          </a:p>
          <a:p>
            <a:pPr lvl="1" algn="just"/>
            <a:r>
              <a:rPr lang="en-US" sz="1800" dirty="0"/>
              <a:t>Cloud environments with many compute nodes and homogeneous operating systems can amplify security threats quickly.</a:t>
            </a:r>
          </a:p>
          <a:p>
            <a:pPr algn="just"/>
            <a:r>
              <a:rPr lang="en-US" sz="2400" dirty="0"/>
              <a:t>Trust Boundaries: </a:t>
            </a:r>
          </a:p>
          <a:p>
            <a:pPr lvl="1" algn="just"/>
            <a:r>
              <a:rPr lang="en-US" sz="1800" dirty="0"/>
              <a:t>Distinguish between your security responsibilities as a host manager and the cloud service provider’s (CSP) responsibilities in managing host infrastructure security.</a:t>
            </a:r>
          </a:p>
        </p:txBody>
      </p:sp>
    </p:spTree>
    <p:extLst>
      <p:ext uri="{BB962C8B-B14F-4D97-AF65-F5344CB8AC3E}">
        <p14:creationId xmlns:p14="http://schemas.microsoft.com/office/powerpoint/2010/main" val="767413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77AE-CB14-EE3E-14B1-0AFAF16C2C5A}"/>
              </a:ext>
            </a:extLst>
          </p:cNvPr>
          <p:cNvSpPr>
            <a:spLocks noGrp="1"/>
          </p:cNvSpPr>
          <p:nvPr>
            <p:ph type="title"/>
          </p:nvPr>
        </p:nvSpPr>
        <p:spPr>
          <a:xfrm>
            <a:off x="311700" y="445025"/>
            <a:ext cx="8520600" cy="337639"/>
          </a:xfrm>
        </p:spPr>
        <p:txBody>
          <a:bodyPr>
            <a:normAutofit fontScale="90000"/>
          </a:bodyPr>
          <a:lstStyle/>
          <a:p>
            <a:r>
              <a:rPr lang="en-US" sz="3200" b="0" i="0" u="none" strike="noStrike" baseline="0" dirty="0">
                <a:latin typeface="MeridienLTStd-Roman"/>
              </a:rPr>
              <a:t>VM escape</a:t>
            </a:r>
            <a:endParaRPr lang="en-US" dirty="0"/>
          </a:p>
        </p:txBody>
      </p:sp>
      <p:sp>
        <p:nvSpPr>
          <p:cNvPr id="3" name="Text Placeholder 2">
            <a:extLst>
              <a:ext uri="{FF2B5EF4-FFF2-40B4-BE49-F238E27FC236}">
                <a16:creationId xmlns:a16="http://schemas.microsoft.com/office/drawing/2014/main" id="{950F4DBE-7FC4-51E1-A866-601DB65CF6D5}"/>
              </a:ext>
            </a:extLst>
          </p:cNvPr>
          <p:cNvSpPr>
            <a:spLocks noGrp="1"/>
          </p:cNvSpPr>
          <p:nvPr>
            <p:ph type="body" idx="1"/>
          </p:nvPr>
        </p:nvSpPr>
        <p:spPr>
          <a:xfrm>
            <a:off x="311700" y="991892"/>
            <a:ext cx="8520600" cy="3576908"/>
          </a:xfrm>
        </p:spPr>
        <p:txBody>
          <a:bodyPr/>
          <a:lstStyle/>
          <a:p>
            <a:r>
              <a:rPr lang="en-US" b="0" i="0" dirty="0">
                <a:solidFill>
                  <a:srgbClr val="101518"/>
                </a:solidFill>
                <a:effectLst/>
                <a:highlight>
                  <a:srgbClr val="FFFFFF"/>
                </a:highlight>
                <a:latin typeface="Roboto" panose="02000000000000000000" pitchFamily="2" charset="0"/>
              </a:rPr>
              <a:t>A VM escape occurs when an attacker exploits a vulnerability in the virtualization software or guest operating system to gain control over the hypervisor or host system. </a:t>
            </a:r>
          </a:p>
          <a:p>
            <a:r>
              <a:rPr lang="en-US" b="0" i="0" dirty="0">
                <a:solidFill>
                  <a:srgbClr val="101518"/>
                </a:solidFill>
                <a:effectLst/>
                <a:highlight>
                  <a:srgbClr val="FFFFFF"/>
                </a:highlight>
                <a:latin typeface="Roboto" panose="02000000000000000000" pitchFamily="2" charset="0"/>
              </a:rPr>
              <a:t>By doing so, they can penetrate the entire virtualized environment and potentially compromise all other virtual machines running on the same host.</a:t>
            </a:r>
          </a:p>
          <a:p>
            <a:endParaRPr lang="en-US" dirty="0"/>
          </a:p>
        </p:txBody>
      </p:sp>
      <p:pic>
        <p:nvPicPr>
          <p:cNvPr id="4" name="Picture 3">
            <a:extLst>
              <a:ext uri="{FF2B5EF4-FFF2-40B4-BE49-F238E27FC236}">
                <a16:creationId xmlns:a16="http://schemas.microsoft.com/office/drawing/2014/main" id="{A2E5E63C-3CDE-F031-B14A-AFE6CAD3E885}"/>
              </a:ext>
            </a:extLst>
          </p:cNvPr>
          <p:cNvPicPr>
            <a:picLocks noChangeAspect="1"/>
          </p:cNvPicPr>
          <p:nvPr/>
        </p:nvPicPr>
        <p:blipFill>
          <a:blip r:embed="rId2"/>
          <a:stretch>
            <a:fillRect/>
          </a:stretch>
        </p:blipFill>
        <p:spPr>
          <a:xfrm>
            <a:off x="1689960" y="2725118"/>
            <a:ext cx="5152541" cy="2418382"/>
          </a:xfrm>
          <a:prstGeom prst="rect">
            <a:avLst/>
          </a:prstGeom>
        </p:spPr>
      </p:pic>
    </p:spTree>
    <p:extLst>
      <p:ext uri="{BB962C8B-B14F-4D97-AF65-F5344CB8AC3E}">
        <p14:creationId xmlns:p14="http://schemas.microsoft.com/office/powerpoint/2010/main" val="29091237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3D39-E0AD-D082-9CFE-D43B49FA5AC6}"/>
              </a:ext>
            </a:extLst>
          </p:cNvPr>
          <p:cNvSpPr>
            <a:spLocks noGrp="1"/>
          </p:cNvSpPr>
          <p:nvPr>
            <p:ph type="title"/>
          </p:nvPr>
        </p:nvSpPr>
        <p:spPr/>
        <p:txBody>
          <a:bodyPr>
            <a:normAutofit fontScale="90000"/>
          </a:bodyPr>
          <a:lstStyle/>
          <a:p>
            <a:r>
              <a:rPr lang="en-US" dirty="0"/>
              <a:t>System configuration drift</a:t>
            </a:r>
          </a:p>
        </p:txBody>
      </p:sp>
      <p:sp>
        <p:nvSpPr>
          <p:cNvPr id="3" name="Text Placeholder 2">
            <a:extLst>
              <a:ext uri="{FF2B5EF4-FFF2-40B4-BE49-F238E27FC236}">
                <a16:creationId xmlns:a16="http://schemas.microsoft.com/office/drawing/2014/main" id="{9A7E77D7-4AC4-496B-8ED2-04C9FB8F58F7}"/>
              </a:ext>
            </a:extLst>
          </p:cNvPr>
          <p:cNvSpPr>
            <a:spLocks noGrp="1"/>
          </p:cNvSpPr>
          <p:nvPr>
            <p:ph type="body" idx="1"/>
          </p:nvPr>
        </p:nvSpPr>
        <p:spPr/>
        <p:txBody>
          <a:bodyPr/>
          <a:lstStyle/>
          <a:p>
            <a:r>
              <a:rPr lang="en-US" b="0" i="0" dirty="0">
                <a:solidFill>
                  <a:srgbClr val="101518"/>
                </a:solidFill>
                <a:effectLst/>
                <a:highlight>
                  <a:srgbClr val="FFFFFF"/>
                </a:highlight>
                <a:latin typeface="Roboto" panose="02000000000000000000" pitchFamily="2" charset="0"/>
              </a:rPr>
              <a:t>Configuration drift is when configurations in an IT system gradually change over time. </a:t>
            </a:r>
          </a:p>
          <a:p>
            <a:pPr algn="just"/>
            <a:r>
              <a:rPr lang="en-US" b="0" i="0" dirty="0">
                <a:solidFill>
                  <a:srgbClr val="101518"/>
                </a:solidFill>
                <a:effectLst/>
                <a:highlight>
                  <a:srgbClr val="FFFFFF"/>
                </a:highlight>
                <a:latin typeface="Roboto" panose="02000000000000000000" pitchFamily="2" charset="0"/>
              </a:rPr>
              <a:t>Drift is often unintentional and happens when undocumented or unapproved changes are made to software, hardware, and operating systems.</a:t>
            </a:r>
          </a:p>
          <a:p>
            <a:r>
              <a:rPr lang="en-US" b="0" i="0" dirty="0">
                <a:solidFill>
                  <a:srgbClr val="101518"/>
                </a:solidFill>
                <a:effectLst/>
                <a:highlight>
                  <a:srgbClr val="FFFFFF"/>
                </a:highlight>
                <a:latin typeface="Roboto" panose="02000000000000000000" pitchFamily="2" charset="0"/>
              </a:rPr>
              <a:t> It can have an impact on system performance and security.</a:t>
            </a:r>
            <a:endParaRPr lang="en-US" dirty="0"/>
          </a:p>
        </p:txBody>
      </p:sp>
    </p:spTree>
    <p:extLst>
      <p:ext uri="{BB962C8B-B14F-4D97-AF65-F5344CB8AC3E}">
        <p14:creationId xmlns:p14="http://schemas.microsoft.com/office/powerpoint/2010/main" val="3459997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9B7A-A920-A3E8-2189-2D77BE811B99}"/>
              </a:ext>
            </a:extLst>
          </p:cNvPr>
          <p:cNvSpPr>
            <a:spLocks noGrp="1"/>
          </p:cNvSpPr>
          <p:nvPr>
            <p:ph type="title"/>
          </p:nvPr>
        </p:nvSpPr>
        <p:spPr>
          <a:xfrm>
            <a:off x="311700" y="166055"/>
            <a:ext cx="8520600" cy="469375"/>
          </a:xfrm>
        </p:spPr>
        <p:txBody>
          <a:bodyPr>
            <a:normAutofit fontScale="90000"/>
          </a:bodyPr>
          <a:lstStyle/>
          <a:p>
            <a:r>
              <a:rPr lang="en-US" sz="3200" b="0" i="0" u="none" strike="noStrike" baseline="0" dirty="0">
                <a:latin typeface="MeridienLTStd-Roman"/>
              </a:rPr>
              <a:t>The dynamic nature (elasticity)</a:t>
            </a:r>
            <a:endParaRPr lang="en-US" dirty="0"/>
          </a:p>
        </p:txBody>
      </p:sp>
      <p:sp>
        <p:nvSpPr>
          <p:cNvPr id="3" name="Text Placeholder 2">
            <a:extLst>
              <a:ext uri="{FF2B5EF4-FFF2-40B4-BE49-F238E27FC236}">
                <a16:creationId xmlns:a16="http://schemas.microsoft.com/office/drawing/2014/main" id="{A1A54B34-EE20-CB50-4967-00AAFCF66CB7}"/>
              </a:ext>
            </a:extLst>
          </p:cNvPr>
          <p:cNvSpPr>
            <a:spLocks noGrp="1"/>
          </p:cNvSpPr>
          <p:nvPr>
            <p:ph type="body" idx="1"/>
          </p:nvPr>
        </p:nvSpPr>
        <p:spPr>
          <a:xfrm>
            <a:off x="311700" y="906651"/>
            <a:ext cx="8520600" cy="4161295"/>
          </a:xfrm>
        </p:spPr>
        <p:txBody>
          <a:bodyPr>
            <a:normAutofit/>
          </a:bodyPr>
          <a:lstStyle/>
          <a:p>
            <a:r>
              <a:rPr lang="en-US" b="1" dirty="0"/>
              <a:t>Elasticity in Cloud</a:t>
            </a:r>
            <a:br>
              <a:rPr lang="en-US" dirty="0"/>
            </a:br>
            <a:r>
              <a:rPr lang="en-US" dirty="0" err="1"/>
              <a:t>Cloud</a:t>
            </a:r>
            <a:r>
              <a:rPr lang="en-US" dirty="0"/>
              <a:t> computing allows resources (like Virtual Machines, storage, etc.) to scale up or down very quickly depending on demand.</a:t>
            </a:r>
          </a:p>
          <a:p>
            <a:r>
              <a:rPr lang="en-US" b="1" dirty="0"/>
              <a:t>Security Challenge</a:t>
            </a:r>
            <a:br>
              <a:rPr lang="en-US" dirty="0"/>
            </a:br>
            <a:r>
              <a:rPr lang="en-US" dirty="0"/>
              <a:t>Because resources are created and destroyed rapidly, traditional security methods (like manual patching, slow vulnerability scanning) don’t keep up.</a:t>
            </a:r>
          </a:p>
          <a:p>
            <a:pPr lvl="1"/>
            <a:r>
              <a:rPr lang="en-US" b="1" dirty="0"/>
              <a:t>Rapid provisioning</a:t>
            </a:r>
            <a:r>
              <a:rPr lang="en-US" dirty="0"/>
              <a:t>: New VMs appear/disappear in seconds.</a:t>
            </a:r>
          </a:p>
          <a:p>
            <a:pPr lvl="1"/>
            <a:r>
              <a:rPr lang="en-US" b="1" dirty="0"/>
              <a:t>Difficult patch management</a:t>
            </a:r>
            <a:r>
              <a:rPr lang="en-US" dirty="0"/>
              <a:t>: Vulnerabilities can spread before patches are applied.</a:t>
            </a:r>
          </a:p>
          <a:p>
            <a:pPr lvl="1"/>
            <a:r>
              <a:rPr lang="en-US" b="1" dirty="0"/>
              <a:t>High rate of change</a:t>
            </a:r>
            <a:r>
              <a:rPr lang="en-US" dirty="0"/>
              <a:t>: Much faster than in a traditional data center.</a:t>
            </a:r>
          </a:p>
          <a:p>
            <a:r>
              <a:rPr lang="en-US" b="1" dirty="0"/>
              <a:t>Key Point</a:t>
            </a:r>
            <a:r>
              <a:rPr lang="en-US" dirty="0"/>
              <a:t> → Elasticity improves efficiency but makes security management harder.</a:t>
            </a:r>
          </a:p>
        </p:txBody>
      </p:sp>
    </p:spTree>
    <p:extLst>
      <p:ext uri="{BB962C8B-B14F-4D97-AF65-F5344CB8AC3E}">
        <p14:creationId xmlns:p14="http://schemas.microsoft.com/office/powerpoint/2010/main" val="1609537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7067-0B3F-CF72-379D-547BF7DD283F}"/>
              </a:ext>
            </a:extLst>
          </p:cNvPr>
          <p:cNvSpPr>
            <a:spLocks noGrp="1"/>
          </p:cNvSpPr>
          <p:nvPr>
            <p:ph type="title"/>
          </p:nvPr>
        </p:nvSpPr>
        <p:spPr/>
        <p:txBody>
          <a:bodyPr>
            <a:normAutofit fontScale="90000"/>
          </a:bodyPr>
          <a:lstStyle/>
          <a:p>
            <a:r>
              <a:rPr lang="en-US" dirty="0"/>
              <a:t>Velocity of Attack in the Cloud</a:t>
            </a:r>
          </a:p>
        </p:txBody>
      </p:sp>
      <p:sp>
        <p:nvSpPr>
          <p:cNvPr id="6" name="Rectangle 3">
            <a:extLst>
              <a:ext uri="{FF2B5EF4-FFF2-40B4-BE49-F238E27FC236}">
                <a16:creationId xmlns:a16="http://schemas.microsoft.com/office/drawing/2014/main" id="{A1832BFB-2B1C-0F42-2178-1FAF7C0C59C3}"/>
              </a:ext>
            </a:extLst>
          </p:cNvPr>
          <p:cNvSpPr>
            <a:spLocks noGrp="1" noChangeArrowheads="1"/>
          </p:cNvSpPr>
          <p:nvPr>
            <p:ph type="body" idx="1"/>
          </p:nvPr>
        </p:nvSpPr>
        <p:spPr bwMode="auto">
          <a:xfrm>
            <a:off x="311700" y="1362096"/>
            <a:ext cx="7843814"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Amplified Threats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Clouds use </a:t>
            </a:r>
            <a:r>
              <a:rPr kumimoji="0" lang="en-US" altLang="en-US" sz="1800" b="1" i="0" u="none" strike="noStrike" cap="none" normalizeH="0" baseline="0" dirty="0">
                <a:ln>
                  <a:noFill/>
                </a:ln>
                <a:solidFill>
                  <a:schemeClr val="tx1"/>
                </a:solidFill>
                <a:effectLst/>
                <a:latin typeface="Arial" panose="020B0604020202020204" pitchFamily="34" charset="0"/>
              </a:rPr>
              <a:t>thousands of compute nodes</a:t>
            </a:r>
            <a:r>
              <a:rPr kumimoji="0" lang="en-US" altLang="en-US" sz="1800" b="0" i="0" u="none" strike="noStrike" cap="none" normalizeH="0" baseline="0" dirty="0">
                <a:ln>
                  <a:noFill/>
                </a:ln>
                <a:solidFill>
                  <a:schemeClr val="tx1"/>
                </a:solidFill>
                <a:effectLst/>
                <a:latin typeface="Arial" panose="020B0604020202020204" pitchFamily="34" charset="0"/>
              </a:rPr>
              <a:t> with similar operating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This uniformity means a single vulnerability can spread very fast.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This is called the </a:t>
            </a:r>
            <a:r>
              <a:rPr kumimoji="0" lang="en-US" altLang="en-US" sz="1800" b="1" i="0" u="none" strike="noStrike" cap="none" normalizeH="0" baseline="0" dirty="0">
                <a:ln>
                  <a:noFill/>
                </a:ln>
                <a:solidFill>
                  <a:schemeClr val="tx1"/>
                </a:solidFill>
                <a:effectLst/>
                <a:latin typeface="Arial" panose="020B0604020202020204" pitchFamily="34" charset="0"/>
              </a:rPr>
              <a:t>“velocity of attack”</a:t>
            </a:r>
            <a:r>
              <a:rPr kumimoji="0" lang="en-US" altLang="en-US" sz="1800" b="0" i="0" u="none" strike="noStrike" cap="none" normalizeH="0" baseline="0" dirty="0">
                <a:ln>
                  <a:noFill/>
                </a:ln>
                <a:solidFill>
                  <a:schemeClr val="tx1"/>
                </a:solidFill>
                <a:effectLst/>
                <a:latin typeface="Arial" panose="020B0604020202020204" pitchFamily="34" charset="0"/>
              </a:rPr>
              <a:t> in cloud environments.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Shared Responsibility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Customers (you) must secure the </a:t>
            </a:r>
            <a:r>
              <a:rPr kumimoji="0" lang="en-US" altLang="en-US" sz="1800" b="1" i="0" u="none" strike="noStrike" cap="none" normalizeH="0" baseline="0" dirty="0">
                <a:ln>
                  <a:noFill/>
                </a:ln>
                <a:solidFill>
                  <a:schemeClr val="tx1"/>
                </a:solidFill>
                <a:effectLst/>
                <a:latin typeface="Arial" panose="020B0604020202020204" pitchFamily="34" charset="0"/>
              </a:rPr>
              <a:t>part of the infrastructure you manage</a:t>
            </a:r>
          </a:p>
          <a:p>
            <a:pPr marL="457200" lvl="1"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 (e.g., applications, user access, configurations).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Cloud Service Providers (CSPs) secure the </a:t>
            </a:r>
            <a:r>
              <a:rPr kumimoji="0" lang="en-US" altLang="en-US" sz="1800" b="1" i="0" u="none" strike="noStrike" cap="none" normalizeH="0" baseline="0" dirty="0">
                <a:ln>
                  <a:noFill/>
                </a:ln>
                <a:solidFill>
                  <a:schemeClr val="tx1"/>
                </a:solidFill>
                <a:effectLst/>
                <a:latin typeface="Arial" panose="020B0604020202020204" pitchFamily="34" charset="0"/>
              </a:rPr>
              <a:t>underlying infrastructure</a:t>
            </a:r>
          </a:p>
          <a:p>
            <a:pPr marL="457200" lvl="1"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tx1"/>
                </a:solidFill>
                <a:effectLst/>
                <a:latin typeface="Arial" panose="020B0604020202020204" pitchFamily="34" charset="0"/>
              </a:rPr>
              <a:t> (e.g., hardware, hypervisor, data center security).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tx1"/>
                </a:solidFill>
                <a:latin typeface="Arial" panose="020B0604020202020204" pitchFamily="34" charset="0"/>
              </a:rPr>
              <a:t>Remember : </a:t>
            </a:r>
            <a:r>
              <a:rPr kumimoji="0" lang="en-US" altLang="en-US" sz="1800" b="0" i="0" u="none" strike="noStrike" cap="none" normalizeH="0" baseline="0" dirty="0">
                <a:ln>
                  <a:noFill/>
                </a:ln>
                <a:solidFill>
                  <a:schemeClr val="tx1"/>
                </a:solidFill>
                <a:effectLst/>
                <a:latin typeface="Arial" panose="020B0604020202020204" pitchFamily="34" charset="0"/>
              </a:rPr>
              <a:t>You must clearly </a:t>
            </a:r>
            <a:r>
              <a:rPr kumimoji="0" lang="en-US" altLang="en-US" sz="1800" b="1" i="0" u="none" strike="noStrike" cap="none" normalizeH="0" baseline="0" dirty="0">
                <a:ln>
                  <a:noFill/>
                </a:ln>
                <a:solidFill>
                  <a:schemeClr val="tx1"/>
                </a:solidFill>
                <a:effectLst/>
                <a:latin typeface="Arial" panose="020B0604020202020204" pitchFamily="34" charset="0"/>
              </a:rPr>
              <a:t>understand the trust boundary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—where your responsibility ends and the CSP’s responsibility begins.</a:t>
            </a:r>
          </a:p>
        </p:txBody>
      </p:sp>
    </p:spTree>
    <p:extLst>
      <p:ext uri="{BB962C8B-B14F-4D97-AF65-F5344CB8AC3E}">
        <p14:creationId xmlns:p14="http://schemas.microsoft.com/office/powerpoint/2010/main" val="21901848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B11B-518B-9A7A-1D65-524BFB9A6228}"/>
              </a:ext>
            </a:extLst>
          </p:cNvPr>
          <p:cNvSpPr>
            <a:spLocks noGrp="1"/>
          </p:cNvSpPr>
          <p:nvPr>
            <p:ph type="title"/>
          </p:nvPr>
        </p:nvSpPr>
        <p:spPr/>
        <p:txBody>
          <a:bodyPr>
            <a:normAutofit fontScale="90000"/>
          </a:bodyPr>
          <a:lstStyle/>
          <a:p>
            <a:endParaRPr lang="en-US"/>
          </a:p>
        </p:txBody>
      </p:sp>
      <p:sp>
        <p:nvSpPr>
          <p:cNvPr id="4" name="Rectangle 1">
            <a:extLst>
              <a:ext uri="{FF2B5EF4-FFF2-40B4-BE49-F238E27FC236}">
                <a16:creationId xmlns:a16="http://schemas.microsoft.com/office/drawing/2014/main" id="{80CC9983-28F2-1FFA-7BF5-362D7D3D8018}"/>
              </a:ext>
            </a:extLst>
          </p:cNvPr>
          <p:cNvSpPr>
            <a:spLocks noGrp="1" noChangeArrowheads="1"/>
          </p:cNvSpPr>
          <p:nvPr>
            <p:ph type="body" idx="1"/>
          </p:nvPr>
        </p:nvSpPr>
        <p:spPr bwMode="auto">
          <a:xfrm>
            <a:off x="311700" y="2408535"/>
            <a:ext cx="825418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Cloud elasticity = </a:t>
            </a:r>
            <a:r>
              <a:rPr kumimoji="0" lang="en-US" altLang="en-US" sz="1800" b="1" i="0" u="none" strike="noStrike" cap="none" normalizeH="0" baseline="0" dirty="0">
                <a:ln>
                  <a:noFill/>
                </a:ln>
                <a:solidFill>
                  <a:schemeClr val="tx1"/>
                </a:solidFill>
                <a:effectLst/>
                <a:latin typeface="Arial" panose="020B0604020202020204" pitchFamily="34" charset="0"/>
              </a:rPr>
              <a:t>speed + flexibility</a:t>
            </a:r>
            <a:r>
              <a:rPr kumimoji="0" lang="en-US" altLang="en-US" sz="1800" b="0" i="0" u="none" strike="noStrike" cap="none" normalizeH="0" baseline="0" dirty="0">
                <a:ln>
                  <a:noFill/>
                </a:ln>
                <a:solidFill>
                  <a:schemeClr val="tx1"/>
                </a:solidFill>
                <a:effectLst/>
                <a:latin typeface="Arial" panose="020B0604020202020204" pitchFamily="34" charset="0"/>
              </a:rPr>
              <a:t>, but also </a:t>
            </a:r>
            <a:r>
              <a:rPr kumimoji="0" lang="en-US" altLang="en-US" sz="1800" b="1" i="0" u="none" strike="noStrike" cap="none" normalizeH="0" baseline="0" dirty="0">
                <a:ln>
                  <a:noFill/>
                </a:ln>
                <a:solidFill>
                  <a:schemeClr val="tx1"/>
                </a:solidFill>
                <a:effectLst/>
                <a:latin typeface="Arial" panose="020B0604020202020204" pitchFamily="34" charset="0"/>
              </a:rPr>
              <a:t>rapid attack surface changes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Security must adapt to this fast-paced environment with automation,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continuous monitoring, and shared responsibility.</a:t>
            </a:r>
          </a:p>
        </p:txBody>
      </p:sp>
    </p:spTree>
    <p:extLst>
      <p:ext uri="{BB962C8B-B14F-4D97-AF65-F5344CB8AC3E}">
        <p14:creationId xmlns:p14="http://schemas.microsoft.com/office/powerpoint/2010/main" val="112087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6B8D-A9EE-66ED-9091-5CBA11BFD234}"/>
              </a:ext>
            </a:extLst>
          </p:cNvPr>
          <p:cNvSpPr>
            <a:spLocks noGrp="1"/>
          </p:cNvSpPr>
          <p:nvPr>
            <p:ph type="title"/>
          </p:nvPr>
        </p:nvSpPr>
        <p:spPr/>
        <p:txBody>
          <a:bodyPr>
            <a:noAutofit/>
          </a:bodyPr>
          <a:lstStyle/>
          <a:p>
            <a:r>
              <a:rPr lang="en-US" sz="2000" b="0" i="0" dirty="0">
                <a:solidFill>
                  <a:srgbClr val="666666"/>
                </a:solidFill>
                <a:effectLst/>
                <a:highlight>
                  <a:srgbClr val="FFFFFF"/>
                </a:highlight>
                <a:latin typeface="Arial" panose="020B0604020202020204" pitchFamily="34" charset="0"/>
              </a:rPr>
              <a:t>Some use cases for extranets include the following examples:</a:t>
            </a:r>
            <a:br>
              <a:rPr lang="en-US" sz="2000" b="0" i="0" dirty="0">
                <a:solidFill>
                  <a:srgbClr val="666666"/>
                </a:solidFill>
                <a:effectLst/>
                <a:highlight>
                  <a:srgbClr val="FFFFFF"/>
                </a:highlight>
                <a:latin typeface="Arial" panose="020B0604020202020204" pitchFamily="34" charset="0"/>
              </a:rPr>
            </a:br>
            <a:endParaRPr lang="en-US" sz="2000" dirty="0"/>
          </a:p>
        </p:txBody>
      </p:sp>
      <p:sp>
        <p:nvSpPr>
          <p:cNvPr id="3" name="Text Placeholder 2">
            <a:extLst>
              <a:ext uri="{FF2B5EF4-FFF2-40B4-BE49-F238E27FC236}">
                <a16:creationId xmlns:a16="http://schemas.microsoft.com/office/drawing/2014/main" id="{B6D3FDD6-CEC9-669C-674B-FE829B6A7C71}"/>
              </a:ext>
            </a:extLst>
          </p:cNvPr>
          <p:cNvSpPr>
            <a:spLocks noGrp="1"/>
          </p:cNvSpPr>
          <p:nvPr>
            <p:ph type="body" idx="1"/>
          </p:nvPr>
        </p:nvSpPr>
        <p:spPr/>
        <p:txBody>
          <a:bodyPr/>
          <a:lstStyle/>
          <a:p>
            <a:pPr algn="just">
              <a:lnSpc>
                <a:spcPct val="150000"/>
              </a:lnSpc>
              <a:buFont typeface="Arial" panose="020B0604020202020204" pitchFamily="34" charset="0"/>
              <a:buChar char="•"/>
            </a:pPr>
            <a:r>
              <a:rPr lang="en-US" dirty="0">
                <a:solidFill>
                  <a:srgbClr val="666666"/>
                </a:solidFill>
                <a:highlight>
                  <a:srgbClr val="FFFFFF"/>
                </a:highlight>
                <a:latin typeface="Arial" panose="020B0604020202020204" pitchFamily="34" charset="0"/>
              </a:rPr>
              <a:t>E</a:t>
            </a:r>
            <a:r>
              <a:rPr lang="en-US" b="0" i="0" dirty="0">
                <a:solidFill>
                  <a:srgbClr val="666666"/>
                </a:solidFill>
                <a:effectLst/>
                <a:highlight>
                  <a:srgbClr val="FFFFFF"/>
                </a:highlight>
                <a:latin typeface="Arial" panose="020B0604020202020204" pitchFamily="34" charset="0"/>
              </a:rPr>
              <a:t>xchanging large volumes of data using </a:t>
            </a:r>
            <a:r>
              <a:rPr lang="en-US" b="0" i="0" u="sng" dirty="0">
                <a:solidFill>
                  <a:srgbClr val="007CAD"/>
                </a:solidFill>
                <a:effectLst/>
                <a:highlight>
                  <a:srgbClr val="FFFFFF"/>
                </a:highlight>
                <a:latin typeface="Arial" panose="020B0604020202020204" pitchFamily="34" charset="0"/>
                <a:hlinkClick r:id="rId2"/>
              </a:rPr>
              <a:t>electronic data interchange</a:t>
            </a:r>
            <a:r>
              <a:rPr lang="en-US" b="0" i="0" dirty="0">
                <a:solidFill>
                  <a:srgbClr val="666666"/>
                </a:solidFill>
                <a:effectLst/>
                <a:highlight>
                  <a:srgbClr val="FFFFFF"/>
                </a:highlight>
                <a:latin typeface="Arial" panose="020B0604020202020204" pitchFamily="34" charset="0"/>
              </a:rPr>
              <a:t>;</a:t>
            </a:r>
          </a:p>
          <a:p>
            <a:pPr algn="just">
              <a:lnSpc>
                <a:spcPct val="150000"/>
              </a:lnSpc>
              <a:buFont typeface="Arial" panose="020B0604020202020204" pitchFamily="34" charset="0"/>
              <a:buChar char="•"/>
            </a:pPr>
            <a:r>
              <a:rPr lang="en-US" dirty="0">
                <a:solidFill>
                  <a:srgbClr val="666666"/>
                </a:solidFill>
                <a:highlight>
                  <a:srgbClr val="FFFFFF"/>
                </a:highlight>
                <a:latin typeface="Arial" panose="020B0604020202020204" pitchFamily="34" charset="0"/>
              </a:rPr>
              <a:t>S</a:t>
            </a:r>
            <a:r>
              <a:rPr lang="en-US" b="0" i="0" dirty="0">
                <a:solidFill>
                  <a:srgbClr val="666666"/>
                </a:solidFill>
                <a:effectLst/>
                <a:highlight>
                  <a:srgbClr val="FFFFFF"/>
                </a:highlight>
                <a:latin typeface="Arial" panose="020B0604020202020204" pitchFamily="34" charset="0"/>
              </a:rPr>
              <a:t>haring product catalogs exclusively with wholesalers;</a:t>
            </a:r>
          </a:p>
          <a:p>
            <a:pPr algn="just">
              <a:lnSpc>
                <a:spcPct val="150000"/>
              </a:lnSpc>
              <a:buFont typeface="Arial" panose="020B0604020202020204" pitchFamily="34" charset="0"/>
              <a:buChar char="•"/>
            </a:pPr>
            <a:r>
              <a:rPr lang="en-US" dirty="0">
                <a:solidFill>
                  <a:srgbClr val="666666"/>
                </a:solidFill>
                <a:highlight>
                  <a:srgbClr val="FFFFFF"/>
                </a:highlight>
                <a:latin typeface="Arial" panose="020B0604020202020204" pitchFamily="34" charset="0"/>
              </a:rPr>
              <a:t>C</a:t>
            </a:r>
            <a:r>
              <a:rPr lang="en-US" b="0" i="0" dirty="0">
                <a:solidFill>
                  <a:srgbClr val="666666"/>
                </a:solidFill>
                <a:effectLst/>
                <a:highlight>
                  <a:srgbClr val="FFFFFF"/>
                </a:highlight>
                <a:latin typeface="Arial" panose="020B0604020202020204" pitchFamily="34" charset="0"/>
              </a:rPr>
              <a:t>ollaborating with other companies on joint development projects;</a:t>
            </a:r>
          </a:p>
          <a:p>
            <a:pPr algn="just">
              <a:lnSpc>
                <a:spcPct val="150000"/>
              </a:lnSpc>
              <a:buFont typeface="Arial" panose="020B0604020202020204" pitchFamily="34" charset="0"/>
              <a:buChar char="•"/>
            </a:pPr>
            <a:r>
              <a:rPr lang="en-US" b="0" i="0" dirty="0">
                <a:solidFill>
                  <a:srgbClr val="666666"/>
                </a:solidFill>
                <a:effectLst/>
                <a:highlight>
                  <a:srgbClr val="FFFFFF"/>
                </a:highlight>
                <a:latin typeface="Arial" panose="020B0604020202020204" pitchFamily="34" charset="0"/>
              </a:rPr>
              <a:t>Jointly developing and using training programs with other companies;</a:t>
            </a:r>
          </a:p>
          <a:p>
            <a:pPr algn="just">
              <a:lnSpc>
                <a:spcPct val="150000"/>
              </a:lnSpc>
              <a:buFont typeface="Arial" panose="020B0604020202020204" pitchFamily="34" charset="0"/>
              <a:buChar char="•"/>
            </a:pPr>
            <a:r>
              <a:rPr lang="en-US" b="0" i="0" dirty="0">
                <a:solidFill>
                  <a:srgbClr val="666666"/>
                </a:solidFill>
                <a:effectLst/>
                <a:highlight>
                  <a:srgbClr val="FFFFFF"/>
                </a:highlight>
                <a:latin typeface="Arial" panose="020B0604020202020204" pitchFamily="34" charset="0"/>
              </a:rPr>
              <a:t>Providing services to a group of other companies, such as an online banking application managed by one company on behalf of affiliated banks; and</a:t>
            </a:r>
          </a:p>
          <a:p>
            <a:pPr algn="just">
              <a:lnSpc>
                <a:spcPct val="150000"/>
              </a:lnSpc>
              <a:buFont typeface="Arial" panose="020B0604020202020204" pitchFamily="34" charset="0"/>
              <a:buChar char="•"/>
            </a:pPr>
            <a:r>
              <a:rPr lang="en-US" b="0" i="0" dirty="0">
                <a:solidFill>
                  <a:srgbClr val="666666"/>
                </a:solidFill>
                <a:effectLst/>
                <a:highlight>
                  <a:srgbClr val="FFFFFF"/>
                </a:highlight>
                <a:latin typeface="Arial" panose="020B0604020202020204" pitchFamily="34" charset="0"/>
              </a:rPr>
              <a:t>Sharing news of common interest exclusively with partner companies.</a:t>
            </a:r>
          </a:p>
          <a:p>
            <a:endParaRPr lang="en-US" dirty="0"/>
          </a:p>
        </p:txBody>
      </p:sp>
    </p:spTree>
    <p:extLst>
      <p:ext uri="{BB962C8B-B14F-4D97-AF65-F5344CB8AC3E}">
        <p14:creationId xmlns:p14="http://schemas.microsoft.com/office/powerpoint/2010/main" val="32435368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86B5-1915-158E-DB07-A775CE3593DA}"/>
              </a:ext>
            </a:extLst>
          </p:cNvPr>
          <p:cNvSpPr>
            <a:spLocks noGrp="1"/>
          </p:cNvSpPr>
          <p:nvPr>
            <p:ph type="title"/>
          </p:nvPr>
        </p:nvSpPr>
        <p:spPr/>
        <p:txBody>
          <a:bodyPr>
            <a:normAutofit fontScale="90000"/>
          </a:bodyPr>
          <a:lstStyle/>
          <a:p>
            <a:r>
              <a:rPr lang="en-US" sz="3200" b="1" i="0" u="none" strike="noStrike" baseline="0" dirty="0">
                <a:solidFill>
                  <a:srgbClr val="000000"/>
                </a:solidFill>
                <a:latin typeface="ITCBaileySansCom-Bold"/>
              </a:rPr>
              <a:t>SaaS and PaaS Host Security</a:t>
            </a:r>
            <a:br>
              <a:rPr lang="en-US" sz="3200" b="1" i="0" u="none" strike="noStrike" baseline="0" dirty="0">
                <a:solidFill>
                  <a:srgbClr val="000000"/>
                </a:solidFill>
                <a:latin typeface="ITCBaileySansCom-Bold"/>
              </a:rPr>
            </a:br>
            <a:endParaRPr lang="en-US" dirty="0"/>
          </a:p>
        </p:txBody>
      </p:sp>
      <p:sp>
        <p:nvSpPr>
          <p:cNvPr id="7" name="Text Placeholder 6">
            <a:extLst>
              <a:ext uri="{FF2B5EF4-FFF2-40B4-BE49-F238E27FC236}">
                <a16:creationId xmlns:a16="http://schemas.microsoft.com/office/drawing/2014/main" id="{2C9D5480-F931-7076-5AEE-384DF796F0C2}"/>
              </a:ext>
            </a:extLst>
          </p:cNvPr>
          <p:cNvSpPr>
            <a:spLocks noGrp="1"/>
          </p:cNvSpPr>
          <p:nvPr>
            <p:ph type="body" idx="1"/>
          </p:nvPr>
        </p:nvSpPr>
        <p:spPr/>
        <p:txBody>
          <a:bodyPr/>
          <a:lstStyle/>
          <a:p>
            <a:endParaRPr lang="en-US" dirty="0"/>
          </a:p>
        </p:txBody>
      </p:sp>
      <p:pic>
        <p:nvPicPr>
          <p:cNvPr id="9" name="Picture 8">
            <a:extLst>
              <a:ext uri="{FF2B5EF4-FFF2-40B4-BE49-F238E27FC236}">
                <a16:creationId xmlns:a16="http://schemas.microsoft.com/office/drawing/2014/main" id="{AA05B44C-A833-9A75-5882-8998FA3ED916}"/>
              </a:ext>
            </a:extLst>
          </p:cNvPr>
          <p:cNvPicPr>
            <a:picLocks noChangeAspect="1"/>
          </p:cNvPicPr>
          <p:nvPr/>
        </p:nvPicPr>
        <p:blipFill>
          <a:blip r:embed="rId2"/>
          <a:stretch>
            <a:fillRect/>
          </a:stretch>
        </p:blipFill>
        <p:spPr>
          <a:xfrm>
            <a:off x="487326" y="1058226"/>
            <a:ext cx="8169348" cy="3405286"/>
          </a:xfrm>
          <a:prstGeom prst="rect">
            <a:avLst/>
          </a:prstGeom>
        </p:spPr>
      </p:pic>
    </p:spTree>
    <p:extLst>
      <p:ext uri="{BB962C8B-B14F-4D97-AF65-F5344CB8AC3E}">
        <p14:creationId xmlns:p14="http://schemas.microsoft.com/office/powerpoint/2010/main" val="1055408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79B462-D10E-83A1-EF28-D66E6DAE8ADD}"/>
              </a:ext>
            </a:extLst>
          </p:cNvPr>
          <p:cNvSpPr>
            <a:spLocks noGrp="1"/>
          </p:cNvSpPr>
          <p:nvPr>
            <p:ph type="body" idx="1"/>
          </p:nvPr>
        </p:nvSpPr>
        <p:spPr>
          <a:xfrm>
            <a:off x="311700" y="271220"/>
            <a:ext cx="8520600" cy="4297580"/>
          </a:xfrm>
        </p:spPr>
        <p:txBody>
          <a:bodyPr>
            <a:normAutofit/>
          </a:bodyPr>
          <a:lstStyle/>
          <a:p>
            <a:pPr algn="just"/>
            <a:r>
              <a:rPr lang="en-US" b="1" dirty="0"/>
              <a:t>Assurance and Virtualization</a:t>
            </a:r>
          </a:p>
          <a:p>
            <a:pPr algn="just"/>
            <a:endParaRPr lang="en-US" b="1" dirty="0">
              <a:solidFill>
                <a:srgbClr val="FF0000"/>
              </a:solidFill>
            </a:endParaRPr>
          </a:p>
        </p:txBody>
      </p:sp>
      <p:pic>
        <p:nvPicPr>
          <p:cNvPr id="4" name="Picture 3">
            <a:extLst>
              <a:ext uri="{FF2B5EF4-FFF2-40B4-BE49-F238E27FC236}">
                <a16:creationId xmlns:a16="http://schemas.microsoft.com/office/drawing/2014/main" id="{2CAF16E8-7623-4343-AD23-FE6576CC2E57}"/>
              </a:ext>
            </a:extLst>
          </p:cNvPr>
          <p:cNvPicPr>
            <a:picLocks noChangeAspect="1"/>
          </p:cNvPicPr>
          <p:nvPr/>
        </p:nvPicPr>
        <p:blipFill>
          <a:blip r:embed="rId2"/>
          <a:stretch>
            <a:fillRect/>
          </a:stretch>
        </p:blipFill>
        <p:spPr>
          <a:xfrm>
            <a:off x="811204" y="767166"/>
            <a:ext cx="7521592" cy="3801634"/>
          </a:xfrm>
          <a:prstGeom prst="rect">
            <a:avLst/>
          </a:prstGeom>
        </p:spPr>
      </p:pic>
    </p:spTree>
    <p:extLst>
      <p:ext uri="{BB962C8B-B14F-4D97-AF65-F5344CB8AC3E}">
        <p14:creationId xmlns:p14="http://schemas.microsoft.com/office/powerpoint/2010/main" val="26509978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209C-827A-BE2D-FB97-C53BD5CC79CA}"/>
              </a:ext>
            </a:extLst>
          </p:cNvPr>
          <p:cNvSpPr>
            <a:spLocks noGrp="1"/>
          </p:cNvSpPr>
          <p:nvPr>
            <p:ph type="title"/>
          </p:nvPr>
        </p:nvSpPr>
        <p:spPr>
          <a:xfrm>
            <a:off x="311700" y="445025"/>
            <a:ext cx="8520600" cy="353138"/>
          </a:xfrm>
        </p:spPr>
        <p:txBody>
          <a:bodyPr>
            <a:normAutofit fontScale="90000"/>
          </a:bodyPr>
          <a:lstStyle/>
          <a:p>
            <a:r>
              <a:rPr lang="en-US" b="0" i="0" dirty="0">
                <a:solidFill>
                  <a:srgbClr val="333333"/>
                </a:solidFill>
                <a:effectLst/>
                <a:latin typeface="AmazonEmber"/>
              </a:rPr>
              <a:t>Virtualization</a:t>
            </a:r>
            <a:endParaRPr lang="en-US" dirty="0"/>
          </a:p>
        </p:txBody>
      </p:sp>
      <p:sp>
        <p:nvSpPr>
          <p:cNvPr id="3" name="Text Placeholder 2">
            <a:extLst>
              <a:ext uri="{FF2B5EF4-FFF2-40B4-BE49-F238E27FC236}">
                <a16:creationId xmlns:a16="http://schemas.microsoft.com/office/drawing/2014/main" id="{0471A58D-77DF-5200-9D3C-F43467D9C768}"/>
              </a:ext>
            </a:extLst>
          </p:cNvPr>
          <p:cNvSpPr>
            <a:spLocks noGrp="1"/>
          </p:cNvSpPr>
          <p:nvPr>
            <p:ph type="body" idx="1"/>
          </p:nvPr>
        </p:nvSpPr>
        <p:spPr>
          <a:xfrm>
            <a:off x="311700" y="891153"/>
            <a:ext cx="8520600" cy="3677647"/>
          </a:xfrm>
        </p:spPr>
        <p:txBody>
          <a:bodyPr/>
          <a:lstStyle/>
          <a:p>
            <a:r>
              <a:rPr lang="en-US" b="0" i="0" dirty="0">
                <a:solidFill>
                  <a:srgbClr val="333333"/>
                </a:solidFill>
                <a:effectLst/>
                <a:latin typeface="AmazonEmber"/>
              </a:rPr>
              <a:t>Virtualization is a process that allows a computer to share its hardware resources with multiple digitally separated environments.</a:t>
            </a:r>
          </a:p>
          <a:p>
            <a:r>
              <a:rPr lang="en-US" b="0" i="0" dirty="0">
                <a:solidFill>
                  <a:srgbClr val="333333"/>
                </a:solidFill>
                <a:effectLst/>
                <a:latin typeface="AmazonEmber"/>
              </a:rPr>
              <a:t> Each virtualized environment runs within its allocated resources, such as memory, processing power, and storage. </a:t>
            </a:r>
          </a:p>
          <a:p>
            <a:r>
              <a:rPr lang="en-US" b="0" i="0" dirty="0">
                <a:solidFill>
                  <a:srgbClr val="333333"/>
                </a:solidFill>
                <a:effectLst/>
                <a:latin typeface="AmazonEmber"/>
              </a:rPr>
              <a:t>With virtualization, organizations can switch between different operating systems on the same server without rebooting. </a:t>
            </a:r>
          </a:p>
          <a:p>
            <a:endParaRPr lang="en-US" dirty="0"/>
          </a:p>
        </p:txBody>
      </p:sp>
      <p:pic>
        <p:nvPicPr>
          <p:cNvPr id="2052" name="Picture 4" descr="Virtualization in Cloud Computing and Types - GeeksforGeeks">
            <a:extLst>
              <a:ext uri="{FF2B5EF4-FFF2-40B4-BE49-F238E27FC236}">
                <a16:creationId xmlns:a16="http://schemas.microsoft.com/office/drawing/2014/main" id="{D3BADE55-7379-ABC5-BAD0-4C418DE5D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2913680"/>
            <a:ext cx="8216900" cy="222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071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B8B7AD-B1FB-6C30-E058-56CDE42F1D52}"/>
              </a:ext>
            </a:extLst>
          </p:cNvPr>
          <p:cNvSpPr>
            <a:spLocks noGrp="1"/>
          </p:cNvSpPr>
          <p:nvPr>
            <p:ph type="body" idx="1"/>
          </p:nvPr>
        </p:nvSpPr>
        <p:spPr>
          <a:xfrm>
            <a:off x="311700" y="333214"/>
            <a:ext cx="8520600" cy="4235586"/>
          </a:xfrm>
        </p:spPr>
        <p:txBody>
          <a:bodyPr/>
          <a:lstStyle/>
          <a:p>
            <a:r>
              <a:rPr lang="en-US" b="0" i="0" dirty="0">
                <a:solidFill>
                  <a:srgbClr val="1F1F1F"/>
                </a:solidFill>
                <a:effectLst/>
                <a:highlight>
                  <a:srgbClr val="FFFFFF"/>
                </a:highlight>
                <a:latin typeface="Google Sans"/>
              </a:rPr>
              <a:t>A hypervisor </a:t>
            </a:r>
            <a:r>
              <a:rPr lang="en-US" b="0" i="0" dirty="0">
                <a:solidFill>
                  <a:srgbClr val="FF0000"/>
                </a:solidFill>
                <a:effectLst/>
                <a:highlight>
                  <a:srgbClr val="FFFFFF"/>
                </a:highlight>
                <a:latin typeface="Google Sans"/>
              </a:rPr>
              <a:t>is </a:t>
            </a:r>
            <a:r>
              <a:rPr lang="en-US" b="0" i="0" dirty="0">
                <a:solidFill>
                  <a:srgbClr val="FF0000"/>
                </a:solidFill>
                <a:effectLst/>
                <a:latin typeface="Google Sans"/>
              </a:rPr>
              <a:t>a software that </a:t>
            </a:r>
            <a:r>
              <a:rPr lang="en-US" b="0" i="0" dirty="0">
                <a:solidFill>
                  <a:srgbClr val="040C28"/>
                </a:solidFill>
                <a:effectLst/>
                <a:latin typeface="Google Sans"/>
              </a:rPr>
              <a:t>you can use to run multiple virtual machines on a single physical machine</a:t>
            </a:r>
            <a:r>
              <a:rPr lang="en-US" b="0" i="0" dirty="0">
                <a:solidFill>
                  <a:srgbClr val="1F1F1F"/>
                </a:solidFill>
                <a:effectLst/>
                <a:highlight>
                  <a:srgbClr val="FFFFFF"/>
                </a:highlight>
                <a:latin typeface="Google Sans"/>
              </a:rPr>
              <a:t>.</a:t>
            </a:r>
          </a:p>
          <a:p>
            <a:r>
              <a:rPr lang="en-US" b="0" i="0" dirty="0">
                <a:solidFill>
                  <a:srgbClr val="1F1F1F"/>
                </a:solidFill>
                <a:effectLst/>
                <a:highlight>
                  <a:srgbClr val="FFFFFF"/>
                </a:highlight>
                <a:latin typeface="Google Sans"/>
              </a:rPr>
              <a:t> Every virtual machine has its </a:t>
            </a:r>
            <a:r>
              <a:rPr lang="en-US" b="1" i="0" dirty="0">
                <a:solidFill>
                  <a:srgbClr val="FF0000"/>
                </a:solidFill>
                <a:effectLst/>
                <a:highlight>
                  <a:srgbClr val="FFFFFF"/>
                </a:highlight>
                <a:latin typeface="Google Sans"/>
              </a:rPr>
              <a:t>own operating system and applications. </a:t>
            </a:r>
          </a:p>
          <a:p>
            <a:r>
              <a:rPr lang="en-US" b="0" i="0" dirty="0">
                <a:solidFill>
                  <a:srgbClr val="1F1F1F"/>
                </a:solidFill>
                <a:effectLst/>
                <a:highlight>
                  <a:srgbClr val="FFFFFF"/>
                </a:highlight>
                <a:latin typeface="Google Sans"/>
              </a:rPr>
              <a:t>The hypervisor allocates the underlying physical computing resources such as </a:t>
            </a:r>
            <a:r>
              <a:rPr lang="en-US" b="1" i="0" dirty="0">
                <a:solidFill>
                  <a:srgbClr val="FF0000"/>
                </a:solidFill>
                <a:effectLst/>
                <a:highlight>
                  <a:srgbClr val="FFFFFF"/>
                </a:highlight>
                <a:latin typeface="Google Sans"/>
              </a:rPr>
              <a:t>CPU and memory to individual virtual machines as required.</a:t>
            </a:r>
            <a:endParaRPr lang="en-US" b="1" dirty="0">
              <a:solidFill>
                <a:srgbClr val="FF0000"/>
              </a:solidFill>
            </a:endParaRPr>
          </a:p>
        </p:txBody>
      </p:sp>
      <p:pic>
        <p:nvPicPr>
          <p:cNvPr id="5" name="Picture 4">
            <a:extLst>
              <a:ext uri="{FF2B5EF4-FFF2-40B4-BE49-F238E27FC236}">
                <a16:creationId xmlns:a16="http://schemas.microsoft.com/office/drawing/2014/main" id="{CDD461E6-DA43-B0D1-3F88-E56EA0530E52}"/>
              </a:ext>
            </a:extLst>
          </p:cNvPr>
          <p:cNvPicPr>
            <a:picLocks noChangeAspect="1"/>
          </p:cNvPicPr>
          <p:nvPr/>
        </p:nvPicPr>
        <p:blipFill>
          <a:blip r:embed="rId2"/>
          <a:stretch>
            <a:fillRect/>
          </a:stretch>
        </p:blipFill>
        <p:spPr>
          <a:xfrm>
            <a:off x="2776134" y="2286001"/>
            <a:ext cx="5715000" cy="2212302"/>
          </a:xfrm>
          <a:prstGeom prst="rect">
            <a:avLst/>
          </a:prstGeom>
        </p:spPr>
      </p:pic>
    </p:spTree>
    <p:extLst>
      <p:ext uri="{BB962C8B-B14F-4D97-AF65-F5344CB8AC3E}">
        <p14:creationId xmlns:p14="http://schemas.microsoft.com/office/powerpoint/2010/main" val="3328964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CCA7-E64C-2B81-B645-C57594894D8A}"/>
              </a:ext>
            </a:extLst>
          </p:cNvPr>
          <p:cNvSpPr>
            <a:spLocks noGrp="1"/>
          </p:cNvSpPr>
          <p:nvPr>
            <p:ph type="title"/>
          </p:nvPr>
        </p:nvSpPr>
        <p:spPr/>
        <p:txBody>
          <a:bodyPr>
            <a:normAutofit fontScale="90000"/>
          </a:bodyPr>
          <a:lstStyle/>
          <a:p>
            <a:r>
              <a:rPr lang="en-US" b="0" i="0" dirty="0">
                <a:solidFill>
                  <a:srgbClr val="232F3E"/>
                </a:solidFill>
                <a:effectLst/>
                <a:latin typeface="AmazonEmberBold"/>
              </a:rPr>
              <a:t>How does a hypervisor work?</a:t>
            </a:r>
            <a:br>
              <a:rPr lang="en-US" b="0" i="0" dirty="0">
                <a:solidFill>
                  <a:srgbClr val="232F3E"/>
                </a:solidFill>
                <a:effectLst/>
                <a:latin typeface="AmazonEmberBold"/>
              </a:rPr>
            </a:br>
            <a:endParaRPr lang="en-US" dirty="0"/>
          </a:p>
        </p:txBody>
      </p:sp>
      <p:sp>
        <p:nvSpPr>
          <p:cNvPr id="3" name="Text Placeholder 2">
            <a:extLst>
              <a:ext uri="{FF2B5EF4-FFF2-40B4-BE49-F238E27FC236}">
                <a16:creationId xmlns:a16="http://schemas.microsoft.com/office/drawing/2014/main" id="{6F5F2BB0-8576-7A59-C336-5D10F9097EA1}"/>
              </a:ext>
            </a:extLst>
          </p:cNvPr>
          <p:cNvSpPr>
            <a:spLocks noGrp="1"/>
          </p:cNvSpPr>
          <p:nvPr>
            <p:ph type="body" idx="1"/>
          </p:nvPr>
        </p:nvSpPr>
        <p:spPr/>
        <p:txBody>
          <a:bodyPr>
            <a:normAutofit/>
          </a:bodyPr>
          <a:lstStyle/>
          <a:p>
            <a:pPr algn="l"/>
            <a:r>
              <a:rPr lang="en-US" b="1" i="0" dirty="0">
                <a:solidFill>
                  <a:srgbClr val="FF0000"/>
                </a:solidFill>
                <a:effectLst/>
                <a:latin typeface="AmazonEmber"/>
              </a:rPr>
              <a:t>System administrators </a:t>
            </a:r>
            <a:r>
              <a:rPr lang="en-US" b="0" i="0" dirty="0">
                <a:solidFill>
                  <a:srgbClr val="333333"/>
                </a:solidFill>
                <a:effectLst/>
                <a:latin typeface="AmazonEmber"/>
              </a:rPr>
              <a:t>install the hypervisor software on physical servers. </a:t>
            </a:r>
          </a:p>
          <a:p>
            <a:pPr algn="l"/>
            <a:endParaRPr lang="en-US" dirty="0">
              <a:solidFill>
                <a:srgbClr val="333333"/>
              </a:solidFill>
              <a:latin typeface="AmazonEmber"/>
            </a:endParaRPr>
          </a:p>
          <a:p>
            <a:pPr algn="l"/>
            <a:r>
              <a:rPr lang="en-US" b="0" i="0" dirty="0">
                <a:solidFill>
                  <a:srgbClr val="333333"/>
                </a:solidFill>
                <a:effectLst/>
                <a:latin typeface="AmazonEmber"/>
              </a:rPr>
              <a:t>The hypervisor </a:t>
            </a:r>
            <a:r>
              <a:rPr lang="en-US" b="0" i="0" dirty="0">
                <a:solidFill>
                  <a:srgbClr val="FF0000"/>
                </a:solidFill>
                <a:effectLst/>
                <a:latin typeface="AmazonEmber"/>
              </a:rPr>
              <a:t>loads the virtual machine images to create multiple virtual operating </a:t>
            </a:r>
            <a:r>
              <a:rPr lang="en-US" b="0" i="0" dirty="0">
                <a:solidFill>
                  <a:srgbClr val="333333"/>
                </a:solidFill>
                <a:effectLst/>
                <a:latin typeface="AmazonEmber"/>
              </a:rPr>
              <a:t>systems. </a:t>
            </a:r>
          </a:p>
          <a:p>
            <a:pPr algn="l"/>
            <a:endParaRPr lang="en-US" dirty="0">
              <a:solidFill>
                <a:srgbClr val="333333"/>
              </a:solidFill>
              <a:latin typeface="AmazonEmber"/>
            </a:endParaRPr>
          </a:p>
          <a:p>
            <a:pPr algn="l"/>
            <a:r>
              <a:rPr lang="en-US" b="0" i="0" dirty="0">
                <a:solidFill>
                  <a:srgbClr val="333333"/>
                </a:solidFill>
                <a:effectLst/>
                <a:latin typeface="AmazonEmber"/>
              </a:rPr>
              <a:t>The physical machine </a:t>
            </a:r>
            <a:r>
              <a:rPr lang="en-US" b="1" i="0" dirty="0">
                <a:solidFill>
                  <a:srgbClr val="FF0000"/>
                </a:solidFill>
                <a:effectLst/>
                <a:latin typeface="AmazonEmber"/>
              </a:rPr>
              <a:t>is known as a </a:t>
            </a:r>
            <a:r>
              <a:rPr lang="en-US" b="1" i="1" dirty="0">
                <a:solidFill>
                  <a:srgbClr val="FF0000"/>
                </a:solidFill>
                <a:effectLst/>
                <a:latin typeface="AmazonEmber"/>
              </a:rPr>
              <a:t>host</a:t>
            </a:r>
            <a:r>
              <a:rPr lang="en-US" b="1" i="0" dirty="0">
                <a:solidFill>
                  <a:srgbClr val="FF0000"/>
                </a:solidFill>
                <a:effectLst/>
                <a:latin typeface="AmazonEmber"/>
              </a:rPr>
              <a:t>, </a:t>
            </a:r>
            <a:r>
              <a:rPr lang="en-US" b="0" i="0" dirty="0">
                <a:solidFill>
                  <a:srgbClr val="333333"/>
                </a:solidFill>
                <a:effectLst/>
                <a:latin typeface="AmazonEmber"/>
              </a:rPr>
              <a:t>and the virtual operating systems are </a:t>
            </a:r>
            <a:r>
              <a:rPr lang="en-US" b="1" i="1" dirty="0">
                <a:solidFill>
                  <a:srgbClr val="FF0000"/>
                </a:solidFill>
                <a:effectLst/>
                <a:latin typeface="AmazonEmber"/>
              </a:rPr>
              <a:t>guests</a:t>
            </a:r>
            <a:r>
              <a:rPr lang="en-US" b="1" i="0" dirty="0">
                <a:solidFill>
                  <a:srgbClr val="FF0000"/>
                </a:solidFill>
                <a:effectLst/>
                <a:latin typeface="AmazonEmber"/>
              </a:rPr>
              <a:t>. </a:t>
            </a:r>
          </a:p>
          <a:p>
            <a:endParaRPr lang="en-US" dirty="0"/>
          </a:p>
        </p:txBody>
      </p:sp>
    </p:spTree>
    <p:extLst>
      <p:ext uri="{BB962C8B-B14F-4D97-AF65-F5344CB8AC3E}">
        <p14:creationId xmlns:p14="http://schemas.microsoft.com/office/powerpoint/2010/main" val="4270167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C1468-2A8D-F4FD-9A72-9433B5AB685F}"/>
              </a:ext>
            </a:extLst>
          </p:cNvPr>
          <p:cNvSpPr>
            <a:spLocks noGrp="1"/>
          </p:cNvSpPr>
          <p:nvPr>
            <p:ph type="title"/>
          </p:nvPr>
        </p:nvSpPr>
        <p:spPr/>
        <p:txBody>
          <a:bodyPr>
            <a:normAutofit fontScale="90000"/>
          </a:bodyPr>
          <a:lstStyle/>
          <a:p>
            <a:r>
              <a:rPr lang="en-US" b="0" i="0" dirty="0">
                <a:solidFill>
                  <a:srgbClr val="333333"/>
                </a:solidFill>
                <a:effectLst/>
                <a:latin typeface="AmazonEmberBold"/>
              </a:rPr>
              <a:t>Resource allocation</a:t>
            </a:r>
            <a:br>
              <a:rPr lang="en-US" b="1" i="0" dirty="0">
                <a:solidFill>
                  <a:srgbClr val="333333"/>
                </a:solidFill>
                <a:effectLst/>
                <a:latin typeface="AmazonEmber"/>
              </a:rPr>
            </a:br>
            <a:endParaRPr lang="en-US" dirty="0"/>
          </a:p>
        </p:txBody>
      </p:sp>
      <p:sp>
        <p:nvSpPr>
          <p:cNvPr id="3" name="Text Placeholder 2">
            <a:extLst>
              <a:ext uri="{FF2B5EF4-FFF2-40B4-BE49-F238E27FC236}">
                <a16:creationId xmlns:a16="http://schemas.microsoft.com/office/drawing/2014/main" id="{E829B3F4-D042-B8EB-E5D9-267D267EA781}"/>
              </a:ext>
            </a:extLst>
          </p:cNvPr>
          <p:cNvSpPr>
            <a:spLocks noGrp="1"/>
          </p:cNvSpPr>
          <p:nvPr>
            <p:ph type="body" idx="1"/>
          </p:nvPr>
        </p:nvSpPr>
        <p:spPr/>
        <p:txBody>
          <a:bodyPr/>
          <a:lstStyle/>
          <a:p>
            <a:pPr algn="l">
              <a:lnSpc>
                <a:spcPct val="150000"/>
              </a:lnSpc>
            </a:pPr>
            <a:r>
              <a:rPr lang="en-US" b="0" i="0" dirty="0">
                <a:solidFill>
                  <a:srgbClr val="333333"/>
                </a:solidFill>
                <a:effectLst/>
                <a:latin typeface="AmazonEmber"/>
              </a:rPr>
              <a:t>The hypervisor ensures that </a:t>
            </a:r>
            <a:r>
              <a:rPr lang="en-US" b="1" i="0" dirty="0">
                <a:solidFill>
                  <a:srgbClr val="FF0000"/>
                </a:solidFill>
                <a:effectLst/>
                <a:latin typeface="AmazonEmber"/>
              </a:rPr>
              <a:t>each virtual machine receives the allocated resources as </a:t>
            </a:r>
            <a:r>
              <a:rPr lang="en-US" b="0" i="0" dirty="0">
                <a:solidFill>
                  <a:srgbClr val="333333"/>
                </a:solidFill>
                <a:effectLst/>
                <a:latin typeface="AmazonEmber"/>
              </a:rPr>
              <a:t>configured. It does so by acting as an intermediary between </a:t>
            </a:r>
            <a:r>
              <a:rPr lang="en-US" b="0" i="0" dirty="0">
                <a:solidFill>
                  <a:srgbClr val="FF0000"/>
                </a:solidFill>
                <a:effectLst/>
                <a:latin typeface="AmazonEmber"/>
              </a:rPr>
              <a:t>guest machines </a:t>
            </a:r>
            <a:r>
              <a:rPr lang="en-US" b="0" i="0" dirty="0">
                <a:solidFill>
                  <a:srgbClr val="333333"/>
                </a:solidFill>
                <a:effectLst/>
                <a:latin typeface="AmazonEmber"/>
              </a:rPr>
              <a:t>and the </a:t>
            </a:r>
            <a:r>
              <a:rPr lang="en-US" b="0" i="0" dirty="0">
                <a:solidFill>
                  <a:srgbClr val="FF0000"/>
                </a:solidFill>
                <a:effectLst/>
                <a:latin typeface="AmazonEmber"/>
              </a:rPr>
              <a:t>underlying physical hardware. </a:t>
            </a:r>
          </a:p>
          <a:p>
            <a:pPr algn="l">
              <a:lnSpc>
                <a:spcPct val="150000"/>
              </a:lnSpc>
            </a:pPr>
            <a:r>
              <a:rPr lang="en-US" b="0" i="0" dirty="0">
                <a:solidFill>
                  <a:srgbClr val="333333"/>
                </a:solidFill>
                <a:effectLst/>
                <a:latin typeface="AmazonEmber"/>
              </a:rPr>
              <a:t>The hypervisor relays requests for processing power, memory, storage, and other resources to the host machine in several ways, including API calls.</a:t>
            </a:r>
          </a:p>
          <a:p>
            <a:pPr algn="l">
              <a:lnSpc>
                <a:spcPct val="150000"/>
              </a:lnSpc>
            </a:pPr>
            <a:r>
              <a:rPr lang="en-US" b="0" i="0" dirty="0">
                <a:solidFill>
                  <a:srgbClr val="333333"/>
                </a:solidFill>
                <a:effectLst/>
                <a:latin typeface="AmazonEmber"/>
              </a:rPr>
              <a:t> An </a:t>
            </a:r>
            <a:r>
              <a:rPr lang="en-US" b="1" i="0" dirty="0">
                <a:solidFill>
                  <a:srgbClr val="FF0000"/>
                </a:solidFill>
                <a:effectLst/>
                <a:latin typeface="AmazonEmber"/>
              </a:rPr>
              <a:t>API is a software communication method that allows different applications </a:t>
            </a:r>
            <a:r>
              <a:rPr lang="en-US" b="0" i="0" dirty="0">
                <a:solidFill>
                  <a:srgbClr val="333333"/>
                </a:solidFill>
                <a:effectLst/>
                <a:latin typeface="AmazonEmber"/>
              </a:rPr>
              <a:t>to exchange data. </a:t>
            </a:r>
          </a:p>
          <a:p>
            <a:endParaRPr lang="en-US" dirty="0"/>
          </a:p>
        </p:txBody>
      </p:sp>
    </p:spTree>
    <p:extLst>
      <p:ext uri="{BB962C8B-B14F-4D97-AF65-F5344CB8AC3E}">
        <p14:creationId xmlns:p14="http://schemas.microsoft.com/office/powerpoint/2010/main" val="20374391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5928-291B-73A4-7024-C9067757CDA9}"/>
              </a:ext>
            </a:extLst>
          </p:cNvPr>
          <p:cNvSpPr>
            <a:spLocks noGrp="1"/>
          </p:cNvSpPr>
          <p:nvPr>
            <p:ph type="title"/>
          </p:nvPr>
        </p:nvSpPr>
        <p:spPr>
          <a:xfrm>
            <a:off x="311700" y="445025"/>
            <a:ext cx="8520600" cy="430629"/>
          </a:xfrm>
        </p:spPr>
        <p:txBody>
          <a:bodyPr>
            <a:normAutofit fontScale="90000"/>
          </a:bodyPr>
          <a:lstStyle/>
          <a:p>
            <a:r>
              <a:rPr lang="en-US" b="0" i="0" dirty="0">
                <a:solidFill>
                  <a:srgbClr val="333333"/>
                </a:solidFill>
                <a:effectLst/>
                <a:highlight>
                  <a:srgbClr val="FBFBFB"/>
                </a:highlight>
                <a:latin typeface="AmazonEmberBold"/>
              </a:rPr>
              <a:t>Type 1 hypervisor</a:t>
            </a:r>
            <a:br>
              <a:rPr lang="en-US" b="1" i="0" dirty="0">
                <a:solidFill>
                  <a:srgbClr val="333333"/>
                </a:solidFill>
                <a:effectLst/>
                <a:highlight>
                  <a:srgbClr val="FBFBFB"/>
                </a:highlight>
                <a:latin typeface="AmazonEmber"/>
              </a:rPr>
            </a:br>
            <a:endParaRPr lang="en-US" dirty="0"/>
          </a:p>
        </p:txBody>
      </p:sp>
      <p:sp>
        <p:nvSpPr>
          <p:cNvPr id="3" name="Text Placeholder 2">
            <a:extLst>
              <a:ext uri="{FF2B5EF4-FFF2-40B4-BE49-F238E27FC236}">
                <a16:creationId xmlns:a16="http://schemas.microsoft.com/office/drawing/2014/main" id="{E7924300-FE9E-6D40-242E-4627B92B047A}"/>
              </a:ext>
            </a:extLst>
          </p:cNvPr>
          <p:cNvSpPr>
            <a:spLocks noGrp="1"/>
          </p:cNvSpPr>
          <p:nvPr>
            <p:ph type="body" idx="1"/>
          </p:nvPr>
        </p:nvSpPr>
        <p:spPr>
          <a:xfrm>
            <a:off x="311700" y="999641"/>
            <a:ext cx="8520600" cy="3569159"/>
          </a:xfrm>
        </p:spPr>
        <p:txBody>
          <a:bodyPr/>
          <a:lstStyle/>
          <a:p>
            <a:pPr algn="just"/>
            <a:r>
              <a:rPr lang="en-US" b="0" i="0" dirty="0">
                <a:solidFill>
                  <a:srgbClr val="333333"/>
                </a:solidFill>
                <a:effectLst/>
                <a:highlight>
                  <a:srgbClr val="FBFBFB"/>
                </a:highlight>
                <a:latin typeface="AmazonEmber"/>
              </a:rPr>
              <a:t>The type 1 hypervisor sits on top of the metal server and has direct access to the hardware resources. Because of this, the type 1 hypervisor is also known as </a:t>
            </a:r>
            <a:r>
              <a:rPr lang="en-US" b="0" i="0" dirty="0">
                <a:solidFill>
                  <a:srgbClr val="FF0000"/>
                </a:solidFill>
                <a:effectLst/>
                <a:highlight>
                  <a:srgbClr val="FBFBFB"/>
                </a:highlight>
                <a:latin typeface="AmazonEmber"/>
              </a:rPr>
              <a:t>a bare-metal hypervisor</a:t>
            </a:r>
            <a:r>
              <a:rPr lang="en-US" b="0" i="0" dirty="0">
                <a:solidFill>
                  <a:srgbClr val="333333"/>
                </a:solidFill>
                <a:effectLst/>
                <a:highlight>
                  <a:srgbClr val="FBFBFB"/>
                </a:highlight>
                <a:latin typeface="AmazonEmber"/>
              </a:rPr>
              <a:t>. The host machine does not have an operating system installed in a bare-metal hypervisor setup. Instead, the hypervisor software acts as a lightweight operating system.</a:t>
            </a:r>
          </a:p>
          <a:p>
            <a:endParaRPr lang="en-US" dirty="0"/>
          </a:p>
        </p:txBody>
      </p:sp>
      <p:pic>
        <p:nvPicPr>
          <p:cNvPr id="3078" name="Picture 6">
            <a:extLst>
              <a:ext uri="{FF2B5EF4-FFF2-40B4-BE49-F238E27FC236}">
                <a16:creationId xmlns:a16="http://schemas.microsoft.com/office/drawing/2014/main" id="{37D9D373-5277-03ED-04BD-5A282DE92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239" y="2409017"/>
            <a:ext cx="4417017" cy="2401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E76E23-070D-DE8C-6F25-93FE11297CE2}"/>
              </a:ext>
            </a:extLst>
          </p:cNvPr>
          <p:cNvSpPr txBox="1"/>
          <p:nvPr/>
        </p:nvSpPr>
        <p:spPr>
          <a:xfrm>
            <a:off x="311699" y="4045580"/>
            <a:ext cx="5151453" cy="523220"/>
          </a:xfrm>
          <a:prstGeom prst="rect">
            <a:avLst/>
          </a:prstGeom>
          <a:noFill/>
        </p:spPr>
        <p:txBody>
          <a:bodyPr wrap="square">
            <a:spAutoFit/>
          </a:bodyPr>
          <a:lstStyle/>
          <a:p>
            <a:r>
              <a:rPr lang="en-US" b="1" dirty="0">
                <a:solidFill>
                  <a:srgbClr val="FF0000"/>
                </a:solidFill>
              </a:rPr>
              <a:t>VMware </a:t>
            </a:r>
            <a:r>
              <a:rPr lang="en-US" b="1" dirty="0" err="1">
                <a:solidFill>
                  <a:srgbClr val="FF0000"/>
                </a:solidFill>
              </a:rPr>
              <a:t>ESXi</a:t>
            </a:r>
            <a:r>
              <a:rPr lang="en-US" b="1" dirty="0">
                <a:solidFill>
                  <a:srgbClr val="FF0000"/>
                </a:solidFill>
              </a:rPr>
              <a:t>, Microsoft Hyper-V (bare-metal version), KVM, Citrix </a:t>
            </a:r>
            <a:r>
              <a:rPr lang="en-US" b="1" dirty="0" err="1">
                <a:solidFill>
                  <a:srgbClr val="FF0000"/>
                </a:solidFill>
              </a:rPr>
              <a:t>XenServer</a:t>
            </a:r>
            <a:r>
              <a:rPr lang="en-US" b="1" dirty="0">
                <a:solidFill>
                  <a:srgbClr val="FF0000"/>
                </a:solidFill>
              </a:rPr>
              <a:t>.</a:t>
            </a:r>
          </a:p>
        </p:txBody>
      </p:sp>
    </p:spTree>
    <p:extLst>
      <p:ext uri="{BB962C8B-B14F-4D97-AF65-F5344CB8AC3E}">
        <p14:creationId xmlns:p14="http://schemas.microsoft.com/office/powerpoint/2010/main" val="3279664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B0A4-5375-8C23-8FE6-ECCF15D2F112}"/>
              </a:ext>
            </a:extLst>
          </p:cNvPr>
          <p:cNvSpPr>
            <a:spLocks noGrp="1"/>
          </p:cNvSpPr>
          <p:nvPr>
            <p:ph type="title"/>
          </p:nvPr>
        </p:nvSpPr>
        <p:spPr/>
        <p:txBody>
          <a:bodyPr>
            <a:normAutofit fontScale="90000"/>
          </a:bodyPr>
          <a:lstStyle/>
          <a:p>
            <a:r>
              <a:rPr lang="en-US" b="0" i="0" dirty="0">
                <a:solidFill>
                  <a:srgbClr val="333333"/>
                </a:solidFill>
                <a:effectLst/>
                <a:highlight>
                  <a:srgbClr val="FBFBFB"/>
                </a:highlight>
                <a:latin typeface="AmazonEmberBold"/>
              </a:rPr>
              <a:t>Type 2 hypervisor</a:t>
            </a:r>
            <a:br>
              <a:rPr lang="en-US" b="1" i="0" dirty="0">
                <a:solidFill>
                  <a:srgbClr val="333333"/>
                </a:solidFill>
                <a:effectLst/>
                <a:highlight>
                  <a:srgbClr val="FBFBFB"/>
                </a:highlight>
                <a:latin typeface="AmazonEmber"/>
              </a:rPr>
            </a:br>
            <a:endParaRPr lang="en-US" dirty="0"/>
          </a:p>
        </p:txBody>
      </p:sp>
      <p:sp>
        <p:nvSpPr>
          <p:cNvPr id="3" name="Text Placeholder 2">
            <a:extLst>
              <a:ext uri="{FF2B5EF4-FFF2-40B4-BE49-F238E27FC236}">
                <a16:creationId xmlns:a16="http://schemas.microsoft.com/office/drawing/2014/main" id="{05442C66-C969-B376-D58E-0C2B11C9C0FD}"/>
              </a:ext>
            </a:extLst>
          </p:cNvPr>
          <p:cNvSpPr>
            <a:spLocks noGrp="1"/>
          </p:cNvSpPr>
          <p:nvPr>
            <p:ph type="body" idx="1"/>
          </p:nvPr>
        </p:nvSpPr>
        <p:spPr/>
        <p:txBody>
          <a:bodyPr/>
          <a:lstStyle/>
          <a:p>
            <a:pPr algn="just"/>
            <a:r>
              <a:rPr lang="en-US" b="0" i="0" dirty="0">
                <a:solidFill>
                  <a:srgbClr val="333333"/>
                </a:solidFill>
                <a:effectLst/>
                <a:highlight>
                  <a:srgbClr val="FBFBFB"/>
                </a:highlight>
                <a:latin typeface="AmazonEmber"/>
              </a:rPr>
              <a:t>The type 2 hypervisor is a hypervisor program installed on a host operating system. It is also known </a:t>
            </a:r>
            <a:r>
              <a:rPr lang="en-US" b="0" i="0" dirty="0">
                <a:solidFill>
                  <a:srgbClr val="FF0000"/>
                </a:solidFill>
                <a:effectLst/>
                <a:highlight>
                  <a:srgbClr val="FBFBFB"/>
                </a:highlight>
                <a:latin typeface="AmazonEmber"/>
              </a:rPr>
              <a:t>as a hosted or embedded hypervisor</a:t>
            </a:r>
            <a:r>
              <a:rPr lang="en-US" b="0" i="0" dirty="0">
                <a:solidFill>
                  <a:srgbClr val="333333"/>
                </a:solidFill>
                <a:effectLst/>
                <a:highlight>
                  <a:srgbClr val="FBFBFB"/>
                </a:highlight>
                <a:latin typeface="AmazonEmber"/>
              </a:rPr>
              <a:t>. Like other software applications, </a:t>
            </a:r>
            <a:r>
              <a:rPr lang="en-US" b="1" i="0" dirty="0">
                <a:solidFill>
                  <a:srgbClr val="FF0000"/>
                </a:solidFill>
                <a:effectLst/>
                <a:highlight>
                  <a:srgbClr val="FBFBFB"/>
                </a:highlight>
                <a:latin typeface="AmazonEmber"/>
              </a:rPr>
              <a:t>hosted hypervisors do not have complete control of the computer resources. Instead, the system administrator allocates the resources for the hosted hypervisor, which it distributes to the virtual machines</a:t>
            </a:r>
            <a:r>
              <a:rPr lang="en-US" b="0" i="0" dirty="0">
                <a:solidFill>
                  <a:srgbClr val="333333"/>
                </a:solidFill>
                <a:effectLst/>
                <a:highlight>
                  <a:srgbClr val="FBFBFB"/>
                </a:highlight>
                <a:latin typeface="AmazonEmber"/>
              </a:rPr>
              <a:t>.</a:t>
            </a:r>
          </a:p>
          <a:p>
            <a:endParaRPr lang="en-US" dirty="0"/>
          </a:p>
        </p:txBody>
      </p:sp>
      <p:pic>
        <p:nvPicPr>
          <p:cNvPr id="4098" name="Picture 2">
            <a:extLst>
              <a:ext uri="{FF2B5EF4-FFF2-40B4-BE49-F238E27FC236}">
                <a16:creationId xmlns:a16="http://schemas.microsoft.com/office/drawing/2014/main" id="{C38F9352-649C-3EA5-DE5F-648C01AF6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300" y="2870200"/>
            <a:ext cx="41910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2019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F8C27E-A730-2ED2-0E28-89819862D7EA}"/>
              </a:ext>
            </a:extLst>
          </p:cNvPr>
          <p:cNvSpPr>
            <a:spLocks noGrp="1"/>
          </p:cNvSpPr>
          <p:nvPr>
            <p:ph type="body" idx="1"/>
          </p:nvPr>
        </p:nvSpPr>
        <p:spPr>
          <a:xfrm>
            <a:off x="311700" y="317715"/>
            <a:ext cx="8520600" cy="4251085"/>
          </a:xfrm>
        </p:spPr>
        <p:txBody>
          <a:bodyPr>
            <a:normAutofit/>
          </a:bodyPr>
          <a:lstStyle/>
          <a:p>
            <a:pPr algn="just"/>
            <a:r>
              <a:rPr lang="en-US" dirty="0">
                <a:latin typeface="Times New Roman" panose="02020603050405020304" pitchFamily="18" charset="0"/>
                <a:cs typeface="Times New Roman" panose="02020603050405020304" pitchFamily="18" charset="0"/>
              </a:rPr>
              <a:t>When dealing with </a:t>
            </a:r>
            <a:r>
              <a:rPr lang="en-US" b="1" dirty="0">
                <a:latin typeface="Times New Roman" panose="02020603050405020304" pitchFamily="18" charset="0"/>
                <a:cs typeface="Times New Roman" panose="02020603050405020304" pitchFamily="18" charset="0"/>
              </a:rPr>
              <a:t>cloud providers</a:t>
            </a:r>
            <a:r>
              <a:rPr lang="en-US" dirty="0">
                <a:latin typeface="Times New Roman" panose="02020603050405020304" pitchFamily="18" charset="0"/>
                <a:cs typeface="Times New Roman" panose="02020603050405020304" pitchFamily="18" charset="0"/>
              </a:rPr>
              <a:t>, it’s important to understand </a:t>
            </a:r>
            <a:r>
              <a:rPr lang="en-US" b="1" dirty="0">
                <a:latin typeface="Times New Roman" panose="02020603050405020304" pitchFamily="18" charset="0"/>
                <a:cs typeface="Times New Roman" panose="02020603050405020304" pitchFamily="18" charset="0"/>
              </a:rPr>
              <a:t>how they implement virtualization</a:t>
            </a:r>
            <a:r>
              <a:rPr lang="en-US" dirty="0">
                <a:latin typeface="Times New Roman" panose="02020603050405020304" pitchFamily="18" charset="0"/>
                <a:cs typeface="Times New Roman" panose="02020603050405020304" pitchFamily="18" charset="0"/>
              </a:rPr>
              <a:t> and what </a:t>
            </a:r>
            <a:r>
              <a:rPr lang="en-US" b="1" dirty="0">
                <a:latin typeface="Times New Roman" panose="02020603050405020304" pitchFamily="18" charset="0"/>
                <a:cs typeface="Times New Roman" panose="02020603050405020304" pitchFamily="18" charset="0"/>
              </a:rPr>
              <a:t>security controls</a:t>
            </a:r>
            <a:r>
              <a:rPr lang="en-US" dirty="0">
                <a:latin typeface="Times New Roman" panose="02020603050405020304" pitchFamily="18" charset="0"/>
                <a:cs typeface="Times New Roman" panose="02020603050405020304" pitchFamily="18" charset="0"/>
              </a:rPr>
              <a:t> they apply to protect the virtualization layer.</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is because vulnerabilities at the virtualization layer could potentially allow attackers to bypass isolation and gain unauthorized access to other tenants’ data or resources.</a:t>
            </a:r>
            <a:endParaRPr lang="en-US" sz="1800" b="1" i="0" u="none" strike="noStrike" baseline="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01179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FD15DF-96D5-D5C2-74E6-4A94271F5875}"/>
              </a:ext>
            </a:extLst>
          </p:cNvPr>
          <p:cNvSpPr>
            <a:spLocks noGrp="1"/>
          </p:cNvSpPr>
          <p:nvPr>
            <p:ph type="body" idx="1"/>
          </p:nvPr>
        </p:nvSpPr>
        <p:spPr>
          <a:xfrm>
            <a:off x="311700" y="364210"/>
            <a:ext cx="8520600" cy="4204590"/>
          </a:xfrm>
        </p:spPr>
        <p:txBody>
          <a:bodyPr/>
          <a:lstStyle/>
          <a:p>
            <a:pPr algn="just"/>
            <a:r>
              <a:rPr lang="en-US" sz="2800" dirty="0">
                <a:latin typeface="Times New Roman" panose="02020603050405020304" pitchFamily="18" charset="0"/>
                <a:cs typeface="Times New Roman" panose="02020603050405020304" pitchFamily="18" charset="0"/>
              </a:rPr>
              <a:t>Both </a:t>
            </a:r>
            <a:r>
              <a:rPr lang="en-US" sz="2800" b="1" dirty="0">
                <a:latin typeface="Times New Roman" panose="02020603050405020304" pitchFamily="18" charset="0"/>
                <a:cs typeface="Times New Roman" panose="02020603050405020304" pitchFamily="18" charset="0"/>
              </a:rPr>
              <a:t>PaaS (Platform as a Service)</a:t>
            </a:r>
            <a:r>
              <a:rPr lang="en-US" sz="2800" dirty="0">
                <a:latin typeface="Times New Roman" panose="02020603050405020304" pitchFamily="18" charset="0"/>
                <a:cs typeface="Times New Roman" panose="02020603050405020304" pitchFamily="18" charset="0"/>
              </a:rPr>
              <a:t> and </a:t>
            </a:r>
            <a:r>
              <a:rPr lang="en-US" sz="2800" b="1" dirty="0">
                <a:latin typeface="Times New Roman" panose="02020603050405020304" pitchFamily="18" charset="0"/>
                <a:cs typeface="Times New Roman" panose="02020603050405020304" pitchFamily="18" charset="0"/>
              </a:rPr>
              <a:t>SaaS (Software as a Service)</a:t>
            </a:r>
            <a:r>
              <a:rPr lang="en-US" sz="2800" dirty="0">
                <a:latin typeface="Times New Roman" panose="02020603050405020304" pitchFamily="18" charset="0"/>
                <a:cs typeface="Times New Roman" panose="02020603050405020304" pitchFamily="18" charset="0"/>
              </a:rPr>
              <a:t> platforms use a </a:t>
            </a:r>
            <a:r>
              <a:rPr lang="en-US" sz="2800" b="1" dirty="0">
                <a:latin typeface="Times New Roman" panose="02020603050405020304" pitchFamily="18" charset="0"/>
                <a:cs typeface="Times New Roman" panose="02020603050405020304" pitchFamily="18" charset="0"/>
              </a:rPr>
              <a:t>host abstraction layer</a:t>
            </a:r>
            <a:r>
              <a:rPr lang="en-US" sz="2800" dirty="0">
                <a:latin typeface="Times New Roman" panose="02020603050405020304" pitchFamily="18" charset="0"/>
                <a:cs typeface="Times New Roman" panose="02020603050405020304" pitchFamily="18" charset="0"/>
              </a:rPr>
              <a:t> to hide the underlying host operating system from end users.</a:t>
            </a:r>
          </a:p>
          <a:p>
            <a:pPr algn="just"/>
            <a:r>
              <a:rPr lang="en-US" sz="2800" b="1" dirty="0">
                <a:latin typeface="Times New Roman" panose="02020603050405020304" pitchFamily="18" charset="0"/>
                <a:cs typeface="Times New Roman" panose="02020603050405020304" pitchFamily="18" charset="0"/>
              </a:rPr>
              <a:t>SaaS</a:t>
            </a:r>
            <a:r>
              <a:rPr lang="en-US" sz="2800" dirty="0">
                <a:latin typeface="Times New Roman" panose="02020603050405020304" pitchFamily="18" charset="0"/>
                <a:cs typeface="Times New Roman" panose="02020603050405020304" pitchFamily="18" charset="0"/>
              </a:rPr>
              <a:t>:</a:t>
            </a:r>
          </a:p>
          <a:p>
            <a:pPr lvl="1" algn="just"/>
            <a:r>
              <a:rPr lang="en-US" sz="2000" dirty="0">
                <a:latin typeface="Times New Roman" panose="02020603050405020304" pitchFamily="18" charset="0"/>
                <a:cs typeface="Times New Roman" panose="02020603050405020304" pitchFamily="18" charset="0"/>
              </a:rPr>
              <a:t>End users only see the final application (e.g., Gmail, Salesforce).</a:t>
            </a:r>
          </a:p>
          <a:p>
            <a:pPr lvl="1" algn="just"/>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host abstraction layer is completely invisible</a:t>
            </a:r>
            <a:r>
              <a:rPr lang="en-US" sz="2000" dirty="0">
                <a:latin typeface="Times New Roman" panose="02020603050405020304" pitchFamily="18" charset="0"/>
                <a:cs typeface="Times New Roman" panose="02020603050405020304" pitchFamily="18" charset="0"/>
              </a:rPr>
              <a:t> to them.</a:t>
            </a:r>
          </a:p>
          <a:p>
            <a:pPr lvl="1" algn="just"/>
            <a:r>
              <a:rPr lang="en-US" sz="2000" dirty="0">
                <a:latin typeface="Times New Roman" panose="02020603050405020304" pitchFamily="18" charset="0"/>
                <a:cs typeface="Times New Roman" panose="02020603050405020304" pitchFamily="18" charset="0"/>
              </a:rPr>
              <a:t>Only </a:t>
            </a:r>
            <a:r>
              <a:rPr lang="en-US" sz="2000" b="1" dirty="0">
                <a:latin typeface="Times New Roman" panose="02020603050405020304" pitchFamily="18" charset="0"/>
                <a:cs typeface="Times New Roman" panose="02020603050405020304" pitchFamily="18" charset="0"/>
              </a:rPr>
              <a:t>developers and the CSP’s operations team</a:t>
            </a:r>
            <a:r>
              <a:rPr lang="en-US" sz="2000" dirty="0">
                <a:latin typeface="Times New Roman" panose="02020603050405020304" pitchFamily="18" charset="0"/>
                <a:cs typeface="Times New Roman" panose="02020603050405020304" pitchFamily="18" charset="0"/>
              </a:rPr>
              <a:t> can interact with it for maintenance, patching, and scaling.</a:t>
            </a:r>
          </a:p>
          <a:p>
            <a:endParaRPr lang="en-US" dirty="0"/>
          </a:p>
        </p:txBody>
      </p:sp>
    </p:spTree>
    <p:extLst>
      <p:ext uri="{BB962C8B-B14F-4D97-AF65-F5344CB8AC3E}">
        <p14:creationId xmlns:p14="http://schemas.microsoft.com/office/powerpoint/2010/main" val="81187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Generic network topology for private cloud computing</a:t>
            </a:r>
            <a:endParaRPr dirty="0"/>
          </a:p>
        </p:txBody>
      </p:sp>
      <p:sp>
        <p:nvSpPr>
          <p:cNvPr id="79" name="Google Shape;79;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0" name="Google Shape;80;p16"/>
          <p:cNvPicPr preferRelativeResize="0"/>
          <p:nvPr/>
        </p:nvPicPr>
        <p:blipFill>
          <a:blip r:embed="rId3">
            <a:alphaModFix/>
          </a:blip>
          <a:stretch>
            <a:fillRect/>
          </a:stretch>
        </p:blipFill>
        <p:spPr>
          <a:xfrm rot="5400000">
            <a:off x="2616763" y="-1034563"/>
            <a:ext cx="3910474" cy="793835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A60D-F849-7CD8-006A-1DA9B7A5F319}"/>
              </a:ext>
            </a:extLst>
          </p:cNvPr>
          <p:cNvSpPr>
            <a:spLocks noGrp="1"/>
          </p:cNvSpPr>
          <p:nvPr>
            <p:ph type="title"/>
          </p:nvPr>
        </p:nvSpPr>
        <p:spPr/>
        <p:txBody>
          <a:bodyPr>
            <a:normAutofit fontScale="90000"/>
          </a:bodyPr>
          <a:lstStyle/>
          <a:p>
            <a:r>
              <a:rPr lang="en-US" b="1" dirty="0"/>
              <a:t>PaaS</a:t>
            </a:r>
            <a:r>
              <a:rPr lang="en-US" dirty="0"/>
              <a:t>:</a:t>
            </a:r>
            <a:br>
              <a:rPr lang="en-US" dirty="0"/>
            </a:br>
            <a:endParaRPr lang="en-US" dirty="0"/>
          </a:p>
        </p:txBody>
      </p:sp>
      <p:sp>
        <p:nvSpPr>
          <p:cNvPr id="3" name="Text Placeholder 2">
            <a:extLst>
              <a:ext uri="{FF2B5EF4-FFF2-40B4-BE49-F238E27FC236}">
                <a16:creationId xmlns:a16="http://schemas.microsoft.com/office/drawing/2014/main" id="{FE6D7A37-840D-533A-D4B6-1C7DFAC08C26}"/>
              </a:ext>
            </a:extLst>
          </p:cNvPr>
          <p:cNvSpPr>
            <a:spLocks noGrp="1"/>
          </p:cNvSpPr>
          <p:nvPr>
            <p:ph type="body" idx="1"/>
          </p:nvPr>
        </p:nvSpPr>
        <p:spPr/>
        <p:txBody>
          <a:bodyPr/>
          <a:lstStyle/>
          <a:p>
            <a:pPr algn="just"/>
            <a:r>
              <a:rPr lang="en-US" sz="2000" dirty="0">
                <a:latin typeface="Times New Roman" panose="02020603050405020304" pitchFamily="18" charset="0"/>
                <a:cs typeface="Times New Roman" panose="02020603050405020304" pitchFamily="18" charset="0"/>
              </a:rPr>
              <a:t>Users (developers) are given </a:t>
            </a:r>
            <a:r>
              <a:rPr lang="en-US" sz="2000" b="1" dirty="0">
                <a:latin typeface="Times New Roman" panose="02020603050405020304" pitchFamily="18" charset="0"/>
                <a:cs typeface="Times New Roman" panose="02020603050405020304" pitchFamily="18" charset="0"/>
              </a:rPr>
              <a:t>indirect access</a:t>
            </a:r>
            <a:r>
              <a:rPr lang="en-US" sz="2000" dirty="0">
                <a:latin typeface="Times New Roman" panose="02020603050405020304" pitchFamily="18" charset="0"/>
                <a:cs typeface="Times New Roman" panose="02020603050405020304" pitchFamily="18" charset="0"/>
              </a:rPr>
              <a:t> to the host abstraction layer.</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access comes via </a:t>
            </a:r>
            <a:r>
              <a:rPr lang="en-US" sz="2000" b="1" dirty="0">
                <a:latin typeface="Times New Roman" panose="02020603050405020304" pitchFamily="18" charset="0"/>
                <a:cs typeface="Times New Roman" panose="02020603050405020304" pitchFamily="18" charset="0"/>
              </a:rPr>
              <a:t>platform APIs</a:t>
            </a:r>
            <a:r>
              <a:rPr lang="en-US" sz="2000" dirty="0">
                <a:latin typeface="Times New Roman" panose="02020603050405020304" pitchFamily="18" charset="0"/>
                <a:cs typeface="Times New Roman" panose="02020603050405020304" pitchFamily="18" charset="0"/>
              </a:rPr>
              <a:t> (e.g., database services, runtime environments, messaging queues).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These APIs internally communicate with the </a:t>
            </a:r>
            <a:r>
              <a:rPr lang="en-US" sz="2000" b="1" dirty="0">
                <a:solidFill>
                  <a:srgbClr val="FF0000"/>
                </a:solidFill>
                <a:latin typeface="Times New Roman" panose="02020603050405020304" pitchFamily="18" charset="0"/>
                <a:cs typeface="Times New Roman" panose="02020603050405020304" pitchFamily="18" charset="0"/>
              </a:rPr>
              <a:t>host abstraction layer, allowing developers to build, deploy, and manage applications without dealing directly with the OS or hardware.</a:t>
            </a:r>
          </a:p>
          <a:p>
            <a:endParaRPr lang="en-US" dirty="0"/>
          </a:p>
        </p:txBody>
      </p:sp>
    </p:spTree>
    <p:extLst>
      <p:ext uri="{BB962C8B-B14F-4D97-AF65-F5344CB8AC3E}">
        <p14:creationId xmlns:p14="http://schemas.microsoft.com/office/powerpoint/2010/main" val="3385814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5096-CB0C-AABA-B6ED-5BECDFBA437F}"/>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CEBF86F-F3EA-ADC5-7BB0-2445ED701044}"/>
              </a:ext>
            </a:extLst>
          </p:cNvPr>
          <p:cNvSpPr>
            <a:spLocks noGrp="1"/>
          </p:cNvSpPr>
          <p:nvPr>
            <p:ph type="body" idx="1"/>
          </p:nvPr>
        </p:nvSpPr>
        <p:spPr/>
        <p:txBody>
          <a:bodyPr>
            <a:normAutofit/>
          </a:bodyPr>
          <a:lstStyle/>
          <a:p>
            <a:pPr algn="just"/>
            <a:r>
              <a:rPr lang="en-US" sz="2400" dirty="0">
                <a:solidFill>
                  <a:schemeClr val="tx1"/>
                </a:solidFill>
              </a:rPr>
              <a:t>In short, if you are a </a:t>
            </a:r>
            <a:r>
              <a:rPr lang="en-US" sz="2400" dirty="0">
                <a:solidFill>
                  <a:srgbClr val="FF0000"/>
                </a:solidFill>
              </a:rPr>
              <a:t>SaaS or a PaaS customer</a:t>
            </a:r>
            <a:r>
              <a:rPr lang="en-US" sz="2400" dirty="0">
                <a:solidFill>
                  <a:schemeClr val="tx1"/>
                </a:solidFill>
              </a:rPr>
              <a:t>, you are relying on he </a:t>
            </a:r>
            <a:r>
              <a:rPr lang="en-US" sz="2400" dirty="0">
                <a:solidFill>
                  <a:srgbClr val="FF0000"/>
                </a:solidFill>
              </a:rPr>
              <a:t>CSP to provide a secure host platform </a:t>
            </a:r>
            <a:r>
              <a:rPr lang="en-US" sz="2400" dirty="0">
                <a:solidFill>
                  <a:schemeClr val="tx1"/>
                </a:solidFill>
              </a:rPr>
              <a:t>on which the </a:t>
            </a:r>
            <a:r>
              <a:rPr lang="en-US" sz="2400" dirty="0">
                <a:solidFill>
                  <a:srgbClr val="FF0000"/>
                </a:solidFill>
              </a:rPr>
              <a:t>SaaS or PaaS application </a:t>
            </a:r>
            <a:r>
              <a:rPr lang="en-US" sz="2400" dirty="0">
                <a:solidFill>
                  <a:schemeClr val="tx1"/>
                </a:solidFill>
              </a:rPr>
              <a:t>is developed and deployed by the CSP and you, respectively.</a:t>
            </a:r>
          </a:p>
        </p:txBody>
      </p:sp>
    </p:spTree>
    <p:extLst>
      <p:ext uri="{BB962C8B-B14F-4D97-AF65-F5344CB8AC3E}">
        <p14:creationId xmlns:p14="http://schemas.microsoft.com/office/powerpoint/2010/main" val="1182991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0D14-8477-CD5A-F575-37E71E68565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2FD8A59-D78A-DB6A-9D6E-1BA7D4EF06E2}"/>
              </a:ext>
            </a:extLst>
          </p:cNvPr>
          <p:cNvSpPr>
            <a:spLocks noGrp="1"/>
          </p:cNvSpPr>
          <p:nvPr>
            <p:ph type="body" idx="1"/>
          </p:nvPr>
        </p:nvSpPr>
        <p:spPr/>
        <p:txBody>
          <a:bodyPr/>
          <a:lstStyle/>
          <a:p>
            <a:pPr marL="114300" indent="0" algn="just">
              <a:buNone/>
            </a:pPr>
            <a:r>
              <a:rPr lang="en-US" b="1" dirty="0">
                <a:latin typeface="Times New Roman" panose="02020603050405020304" pitchFamily="18" charset="0"/>
                <a:cs typeface="Times New Roman" panose="02020603050405020304" pitchFamily="18" charset="0"/>
              </a:rPr>
              <a:t>What is a Tenant?</a:t>
            </a:r>
          </a:p>
          <a:p>
            <a:pPr marL="114300" indent="0" algn="just">
              <a:buNone/>
            </a:pPr>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tenant</a:t>
            </a:r>
            <a:r>
              <a:rPr lang="en-US" dirty="0">
                <a:latin typeface="Times New Roman" panose="02020603050405020304" pitchFamily="18" charset="0"/>
                <a:cs typeface="Times New Roman" panose="02020603050405020304" pitchFamily="18" charset="0"/>
              </a:rPr>
              <a:t> is basically a </a:t>
            </a:r>
            <a:r>
              <a:rPr lang="en-US" b="1" dirty="0">
                <a:latin typeface="Times New Roman" panose="02020603050405020304" pitchFamily="18" charset="0"/>
                <a:cs typeface="Times New Roman" panose="02020603050405020304" pitchFamily="18" charset="0"/>
              </a:rPr>
              <a:t>customer (organization or individual)</a:t>
            </a:r>
            <a:r>
              <a:rPr lang="en-US" dirty="0">
                <a:latin typeface="Times New Roman" panose="02020603050405020304" pitchFamily="18" charset="0"/>
                <a:cs typeface="Times New Roman" panose="02020603050405020304" pitchFamily="18" charset="0"/>
              </a:rPr>
              <a:t> that is using a </a:t>
            </a:r>
            <a:r>
              <a:rPr lang="en-US" b="1" dirty="0">
                <a:latin typeface="Times New Roman" panose="02020603050405020304" pitchFamily="18" charset="0"/>
                <a:cs typeface="Times New Roman" panose="02020603050405020304" pitchFamily="18" charset="0"/>
              </a:rPr>
              <a:t>shared cloud service</a:t>
            </a:r>
            <a:r>
              <a:rPr lang="en-US" dirty="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a:t>
            </a:r>
            <a:r>
              <a:rPr lang="en-US" b="1" dirty="0">
                <a:latin typeface="Times New Roman" panose="02020603050405020304" pitchFamily="18" charset="0"/>
                <a:cs typeface="Times New Roman" panose="02020603050405020304" pitchFamily="18" charset="0"/>
              </a:rPr>
              <a:t>multi-tenant environments</a:t>
            </a:r>
            <a:r>
              <a:rPr lang="en-US" dirty="0">
                <a:latin typeface="Times New Roman" panose="02020603050405020304" pitchFamily="18" charset="0"/>
                <a:cs typeface="Times New Roman" panose="02020603050405020304" pitchFamily="18" charset="0"/>
              </a:rPr>
              <a:t>, multiple tenants share the same </a:t>
            </a:r>
            <a:r>
              <a:rPr lang="en-US" b="1" dirty="0">
                <a:latin typeface="Times New Roman" panose="02020603050405020304" pitchFamily="18" charset="0"/>
                <a:cs typeface="Times New Roman" panose="02020603050405020304" pitchFamily="18" charset="0"/>
              </a:rPr>
              <a:t>infrastructure</a:t>
            </a:r>
            <a:r>
              <a:rPr lang="en-US" dirty="0">
                <a:latin typeface="Times New Roman" panose="02020603050405020304" pitchFamily="18" charset="0"/>
                <a:cs typeface="Times New Roman" panose="02020603050405020304" pitchFamily="18" charset="0"/>
              </a:rPr>
              <a:t> (servers, storage, networking, virtualization layer), but each tenant’s </a:t>
            </a:r>
            <a:r>
              <a:rPr lang="en-US" b="1" dirty="0">
                <a:latin typeface="Times New Roman" panose="02020603050405020304" pitchFamily="18" charset="0"/>
                <a:cs typeface="Times New Roman" panose="02020603050405020304" pitchFamily="18" charset="0"/>
              </a:rPr>
              <a:t>data and applications are logically isolated</a:t>
            </a:r>
            <a:r>
              <a:rPr lang="en-US" dirty="0">
                <a:latin typeface="Times New Roman" panose="02020603050405020304" pitchFamily="18" charset="0"/>
                <a:cs typeface="Times New Roman" panose="02020603050405020304" pitchFamily="18" charset="0"/>
              </a:rPr>
              <a:t> from the others.</a:t>
            </a:r>
          </a:p>
          <a:p>
            <a:endParaRPr lang="en-US" dirty="0"/>
          </a:p>
        </p:txBody>
      </p:sp>
    </p:spTree>
    <p:extLst>
      <p:ext uri="{BB962C8B-B14F-4D97-AF65-F5344CB8AC3E}">
        <p14:creationId xmlns:p14="http://schemas.microsoft.com/office/powerpoint/2010/main" val="16347023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68314C-FD84-D13C-0536-6D593A8E07B4}"/>
              </a:ext>
            </a:extLst>
          </p:cNvPr>
          <p:cNvSpPr>
            <a:spLocks noGrp="1"/>
          </p:cNvSpPr>
          <p:nvPr>
            <p:ph type="body" idx="1"/>
          </p:nvPr>
        </p:nvSpPr>
        <p:spPr>
          <a:xfrm>
            <a:off x="311700" y="302217"/>
            <a:ext cx="8520600" cy="4266583"/>
          </a:xfrm>
        </p:spPr>
        <p:txBody>
          <a:bodyPr>
            <a:normAutofit/>
          </a:bodyPr>
          <a:lstStyle/>
          <a:p>
            <a:pPr algn="just"/>
            <a:r>
              <a:rPr lang="en-US" sz="2000" b="1" dirty="0">
                <a:latin typeface="Times New Roman" panose="02020603050405020304" pitchFamily="18" charset="0"/>
                <a:cs typeface="Times New Roman" panose="02020603050405020304" pitchFamily="18" charset="0"/>
              </a:rPr>
              <a:t>Example in Different Cloud Models:</a:t>
            </a:r>
          </a:p>
          <a:p>
            <a:pPr algn="just"/>
            <a:r>
              <a:rPr lang="en-US" sz="2000" b="1" dirty="0">
                <a:latin typeface="Times New Roman" panose="02020603050405020304" pitchFamily="18" charset="0"/>
                <a:cs typeface="Times New Roman" panose="02020603050405020304" pitchFamily="18" charset="0"/>
              </a:rPr>
              <a:t>SaaS</a:t>
            </a:r>
            <a:endParaRPr lang="en-US" sz="2000" dirty="0">
              <a:latin typeface="Times New Roman" panose="02020603050405020304" pitchFamily="18" charset="0"/>
              <a:cs typeface="Times New Roman" panose="02020603050405020304" pitchFamily="18" charset="0"/>
            </a:endParaRPr>
          </a:p>
          <a:p>
            <a:pPr lvl="1" algn="just"/>
            <a:r>
              <a:rPr lang="en-US" sz="1600" dirty="0">
                <a:latin typeface="Times New Roman" panose="02020603050405020304" pitchFamily="18" charset="0"/>
                <a:cs typeface="Times New Roman" panose="02020603050405020304" pitchFamily="18" charset="0"/>
              </a:rPr>
              <a:t>Many companies may use </a:t>
            </a:r>
            <a:r>
              <a:rPr lang="en-US" sz="1600" b="1" dirty="0">
                <a:latin typeface="Times New Roman" panose="02020603050405020304" pitchFamily="18" charset="0"/>
                <a:cs typeface="Times New Roman" panose="02020603050405020304" pitchFamily="18" charset="0"/>
              </a:rPr>
              <a:t>the same SaaS platform</a:t>
            </a:r>
            <a:r>
              <a:rPr lang="en-US" sz="1600" dirty="0">
                <a:latin typeface="Times New Roman" panose="02020603050405020304" pitchFamily="18" charset="0"/>
                <a:cs typeface="Times New Roman" panose="02020603050405020304" pitchFamily="18" charset="0"/>
              </a:rPr>
              <a:t> (e.g., Microsoft 365, Salesforce).</a:t>
            </a:r>
          </a:p>
          <a:p>
            <a:pPr lvl="1" algn="just"/>
            <a:r>
              <a:rPr lang="en-US" sz="1600" dirty="0">
                <a:latin typeface="Times New Roman" panose="02020603050405020304" pitchFamily="18" charset="0"/>
                <a:cs typeface="Times New Roman" panose="02020603050405020304" pitchFamily="18" charset="0"/>
              </a:rPr>
              <a:t>Each company is a </a:t>
            </a:r>
            <a:r>
              <a:rPr lang="en-US" sz="1600" b="1" dirty="0">
                <a:latin typeface="Times New Roman" panose="02020603050405020304" pitchFamily="18" charset="0"/>
                <a:cs typeface="Times New Roman" panose="02020603050405020304" pitchFamily="18" charset="0"/>
              </a:rPr>
              <a:t>tenant</a:t>
            </a:r>
            <a:r>
              <a:rPr lang="en-US" sz="1600" dirty="0">
                <a:latin typeface="Times New Roman" panose="02020603050405020304" pitchFamily="18" charset="0"/>
                <a:cs typeface="Times New Roman" panose="02020603050405020304" pitchFamily="18" charset="0"/>
              </a:rPr>
              <a:t>.</a:t>
            </a:r>
          </a:p>
          <a:p>
            <a:pPr lvl="1" algn="just"/>
            <a:r>
              <a:rPr lang="en-US" sz="1600" dirty="0">
                <a:latin typeface="Times New Roman" panose="02020603050405020304" pitchFamily="18" charset="0"/>
                <a:cs typeface="Times New Roman" panose="02020603050405020304" pitchFamily="18" charset="0"/>
              </a:rPr>
              <a:t>They share the same underlying infrastructure, but their data is isolated.</a:t>
            </a:r>
          </a:p>
          <a:p>
            <a:pPr algn="just"/>
            <a:r>
              <a:rPr lang="en-US" sz="2000" b="1" dirty="0">
                <a:latin typeface="Times New Roman" panose="02020603050405020304" pitchFamily="18" charset="0"/>
                <a:cs typeface="Times New Roman" panose="02020603050405020304" pitchFamily="18" charset="0"/>
              </a:rPr>
              <a:t>PaaS</a:t>
            </a:r>
            <a:endParaRPr lang="en-US" sz="2000" dirty="0">
              <a:latin typeface="Times New Roman" panose="02020603050405020304" pitchFamily="18" charset="0"/>
              <a:cs typeface="Times New Roman" panose="02020603050405020304" pitchFamily="18" charset="0"/>
            </a:endParaRPr>
          </a:p>
          <a:p>
            <a:pPr lvl="1" algn="just"/>
            <a:r>
              <a:rPr lang="en-US" sz="1600" dirty="0">
                <a:latin typeface="Times New Roman" panose="02020603050405020304" pitchFamily="18" charset="0"/>
                <a:cs typeface="Times New Roman" panose="02020603050405020304" pitchFamily="18" charset="0"/>
              </a:rPr>
              <a:t>Multiple developers or organizations use the same </a:t>
            </a:r>
            <a:r>
              <a:rPr lang="en-US" sz="1600" b="1" dirty="0">
                <a:latin typeface="Times New Roman" panose="02020603050405020304" pitchFamily="18" charset="0"/>
                <a:cs typeface="Times New Roman" panose="02020603050405020304" pitchFamily="18" charset="0"/>
              </a:rPr>
              <a:t>platform services</a:t>
            </a:r>
            <a:r>
              <a:rPr lang="en-US" sz="1600" dirty="0">
                <a:latin typeface="Times New Roman" panose="02020603050405020304" pitchFamily="18" charset="0"/>
                <a:cs typeface="Times New Roman" panose="02020603050405020304" pitchFamily="18" charset="0"/>
              </a:rPr>
              <a:t> (e.g., Google App Engine, AWS Elastic Beanstalk).</a:t>
            </a:r>
          </a:p>
          <a:p>
            <a:pPr lvl="1" algn="just"/>
            <a:r>
              <a:rPr lang="en-US" sz="1600" dirty="0">
                <a:latin typeface="Times New Roman" panose="02020603050405020304" pitchFamily="18" charset="0"/>
                <a:cs typeface="Times New Roman" panose="02020603050405020304" pitchFamily="18" charset="0"/>
              </a:rPr>
              <a:t>Each developer group is a </a:t>
            </a:r>
            <a:r>
              <a:rPr lang="en-US" sz="1600" b="1" dirty="0">
                <a:latin typeface="Times New Roman" panose="02020603050405020304" pitchFamily="18" charset="0"/>
                <a:cs typeface="Times New Roman" panose="02020603050405020304" pitchFamily="18" charset="0"/>
              </a:rPr>
              <a:t>tenant</a:t>
            </a:r>
            <a:r>
              <a:rPr lang="en-US" sz="1600" dirty="0">
                <a:latin typeface="Times New Roman" panose="02020603050405020304" pitchFamily="18" charset="0"/>
                <a:cs typeface="Times New Roman" panose="02020603050405020304" pitchFamily="18" charset="0"/>
              </a:rPr>
              <a:t>, running apps on the same hardware and virtualization layer.</a:t>
            </a:r>
          </a:p>
          <a:p>
            <a:pPr algn="just"/>
            <a:r>
              <a:rPr lang="en-US" sz="2000" b="1" dirty="0">
                <a:latin typeface="Times New Roman" panose="02020603050405020304" pitchFamily="18" charset="0"/>
                <a:cs typeface="Times New Roman" panose="02020603050405020304" pitchFamily="18" charset="0"/>
              </a:rPr>
              <a:t>IaaS</a:t>
            </a:r>
            <a:endParaRPr lang="en-US" sz="2000" dirty="0">
              <a:latin typeface="Times New Roman" panose="02020603050405020304" pitchFamily="18" charset="0"/>
              <a:cs typeface="Times New Roman" panose="02020603050405020304" pitchFamily="18" charset="0"/>
            </a:endParaRPr>
          </a:p>
          <a:p>
            <a:pPr lvl="1" algn="just"/>
            <a:r>
              <a:rPr lang="en-US" sz="1600" dirty="0">
                <a:latin typeface="Times New Roman" panose="02020603050405020304" pitchFamily="18" charset="0"/>
                <a:cs typeface="Times New Roman" panose="02020603050405020304" pitchFamily="18" charset="0"/>
              </a:rPr>
              <a:t>Customers renting VMs or storage on the same physical servers are different </a:t>
            </a:r>
            <a:r>
              <a:rPr lang="en-US" sz="1600" b="1" dirty="0">
                <a:latin typeface="Times New Roman" panose="02020603050405020304" pitchFamily="18" charset="0"/>
                <a:cs typeface="Times New Roman" panose="02020603050405020304" pitchFamily="18" charset="0"/>
              </a:rPr>
              <a:t>tenants</a:t>
            </a:r>
            <a:r>
              <a:rPr lang="en-US" sz="1600" dirty="0">
                <a:latin typeface="Times New Roman" panose="02020603050405020304" pitchFamily="18" charset="0"/>
                <a:cs typeface="Times New Roman" panose="02020603050405020304" pitchFamily="18" charset="0"/>
              </a:rPr>
              <a:t>.</a:t>
            </a:r>
          </a:p>
          <a:p>
            <a:pPr lvl="1" algn="just"/>
            <a:r>
              <a:rPr lang="en-US" sz="1600" dirty="0">
                <a:latin typeface="Times New Roman" panose="02020603050405020304" pitchFamily="18" charset="0"/>
                <a:cs typeface="Times New Roman" panose="02020603050405020304" pitchFamily="18" charset="0"/>
              </a:rPr>
              <a:t>The hypervisor ensures each tenant’s VM is isolated from others.</a:t>
            </a:r>
          </a:p>
          <a:p>
            <a:endParaRPr lang="en-US" dirty="0"/>
          </a:p>
        </p:txBody>
      </p:sp>
    </p:spTree>
    <p:extLst>
      <p:ext uri="{BB962C8B-B14F-4D97-AF65-F5344CB8AC3E}">
        <p14:creationId xmlns:p14="http://schemas.microsoft.com/office/powerpoint/2010/main" val="18400269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2E93-9A8B-E11E-B3AB-89F941DEDDE5}"/>
              </a:ext>
            </a:extLst>
          </p:cNvPr>
          <p:cNvSpPr>
            <a:spLocks noGrp="1"/>
          </p:cNvSpPr>
          <p:nvPr>
            <p:ph type="title"/>
          </p:nvPr>
        </p:nvSpPr>
        <p:spPr/>
        <p:txBody>
          <a:bodyPr>
            <a:normAutofit fontScale="90000"/>
          </a:bodyPr>
          <a:lstStyle/>
          <a:p>
            <a:r>
              <a:rPr lang="en-US" b="0" i="0" dirty="0">
                <a:solidFill>
                  <a:srgbClr val="333333"/>
                </a:solidFill>
                <a:effectLst/>
                <a:latin typeface="AmazonEmber"/>
              </a:rPr>
              <a:t>Virtualization-Cloud</a:t>
            </a:r>
            <a:endParaRPr lang="en-US" dirty="0"/>
          </a:p>
        </p:txBody>
      </p:sp>
      <p:sp>
        <p:nvSpPr>
          <p:cNvPr id="3" name="Text Placeholder 2">
            <a:extLst>
              <a:ext uri="{FF2B5EF4-FFF2-40B4-BE49-F238E27FC236}">
                <a16:creationId xmlns:a16="http://schemas.microsoft.com/office/drawing/2014/main" id="{05AD5F8B-E1F0-99CC-BE15-AC3F1DC04B49}"/>
              </a:ext>
            </a:extLst>
          </p:cNvPr>
          <p:cNvSpPr>
            <a:spLocks noGrp="1"/>
          </p:cNvSpPr>
          <p:nvPr>
            <p:ph type="body" idx="1"/>
          </p:nvPr>
        </p:nvSpPr>
        <p:spPr/>
        <p:txBody>
          <a:bodyPr/>
          <a:lstStyle/>
          <a:p>
            <a:pPr algn="l"/>
            <a:r>
              <a:rPr lang="en-US" b="0" i="0" dirty="0">
                <a:solidFill>
                  <a:srgbClr val="333333"/>
                </a:solidFill>
                <a:effectLst/>
                <a:latin typeface="AmazonEmber"/>
              </a:rPr>
              <a:t>Virtualization uses specialized software, </a:t>
            </a:r>
            <a:r>
              <a:rPr lang="en-US" b="0" i="0" dirty="0">
                <a:solidFill>
                  <a:srgbClr val="FF0000"/>
                </a:solidFill>
                <a:effectLst/>
                <a:latin typeface="AmazonEmber"/>
              </a:rPr>
              <a:t>called a hypervisor</a:t>
            </a:r>
            <a:r>
              <a:rPr lang="en-US" b="0" i="0" dirty="0">
                <a:solidFill>
                  <a:srgbClr val="333333"/>
                </a:solidFill>
                <a:effectLst/>
                <a:latin typeface="AmazonEmber"/>
              </a:rPr>
              <a:t>, to create several cloud instances or </a:t>
            </a:r>
            <a:r>
              <a:rPr lang="en-US" b="0" i="0" dirty="0">
                <a:solidFill>
                  <a:srgbClr val="FF0000"/>
                </a:solidFill>
                <a:effectLst/>
                <a:latin typeface="AmazonEmber"/>
              </a:rPr>
              <a:t>virtual machines on one physical computer</a:t>
            </a:r>
            <a:r>
              <a:rPr lang="en-US" b="0" i="0" dirty="0">
                <a:solidFill>
                  <a:srgbClr val="333333"/>
                </a:solidFill>
                <a:effectLst/>
                <a:latin typeface="AmazonEmber"/>
              </a:rPr>
              <a:t>.</a:t>
            </a:r>
          </a:p>
          <a:p>
            <a:pPr algn="l"/>
            <a:r>
              <a:rPr lang="en-US" b="1" i="0" dirty="0">
                <a:solidFill>
                  <a:srgbClr val="333333"/>
                </a:solidFill>
                <a:effectLst/>
                <a:latin typeface="AmazonEmber"/>
              </a:rPr>
              <a:t>Cloud instances or virtual machines</a:t>
            </a:r>
          </a:p>
          <a:p>
            <a:pPr algn="l"/>
            <a:r>
              <a:rPr lang="en-US" b="0" i="0" dirty="0">
                <a:solidFill>
                  <a:srgbClr val="333333"/>
                </a:solidFill>
                <a:effectLst/>
                <a:latin typeface="AmazonEmber"/>
              </a:rPr>
              <a:t>After you install virtualization software on your computer, you can create one or more virtual machines. You can access the virtual machines in the same way that you access other applications on your computer. </a:t>
            </a:r>
            <a:r>
              <a:rPr lang="en-US" b="0" i="0" dirty="0">
                <a:solidFill>
                  <a:srgbClr val="FF0000"/>
                </a:solidFill>
                <a:effectLst/>
                <a:latin typeface="AmazonEmber"/>
              </a:rPr>
              <a:t>Your computer is called the host</a:t>
            </a:r>
            <a:r>
              <a:rPr lang="en-US" b="0" i="0" dirty="0">
                <a:solidFill>
                  <a:srgbClr val="333333"/>
                </a:solidFill>
                <a:effectLst/>
                <a:latin typeface="AmazonEmber"/>
              </a:rPr>
              <a:t>, </a:t>
            </a:r>
            <a:r>
              <a:rPr lang="en-US" b="0" i="0" dirty="0">
                <a:solidFill>
                  <a:srgbClr val="FF0000"/>
                </a:solidFill>
                <a:effectLst/>
                <a:latin typeface="AmazonEmber"/>
              </a:rPr>
              <a:t>and the virtual machine is called the guest</a:t>
            </a:r>
            <a:r>
              <a:rPr lang="en-US" b="0" i="0" dirty="0">
                <a:solidFill>
                  <a:srgbClr val="333333"/>
                </a:solidFill>
                <a:effectLst/>
                <a:latin typeface="AmazonEmber"/>
              </a:rPr>
              <a:t>. Several guests can run on the host. Each guest has its own operating system, which can be the same or different from the host operating system. </a:t>
            </a:r>
          </a:p>
          <a:p>
            <a:endParaRPr lang="en-US" dirty="0"/>
          </a:p>
        </p:txBody>
      </p:sp>
    </p:spTree>
    <p:extLst>
      <p:ext uri="{BB962C8B-B14F-4D97-AF65-F5344CB8AC3E}">
        <p14:creationId xmlns:p14="http://schemas.microsoft.com/office/powerpoint/2010/main" val="37700518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E0CD-900B-A8EF-8EFC-ECDD3E4C93A9}"/>
              </a:ext>
            </a:extLst>
          </p:cNvPr>
          <p:cNvSpPr>
            <a:spLocks noGrp="1"/>
          </p:cNvSpPr>
          <p:nvPr>
            <p:ph type="title"/>
          </p:nvPr>
        </p:nvSpPr>
        <p:spPr>
          <a:xfrm>
            <a:off x="451184" y="268100"/>
            <a:ext cx="8520600" cy="613200"/>
          </a:xfrm>
        </p:spPr>
        <p:txBody>
          <a:bodyPr>
            <a:normAutofit/>
          </a:bodyPr>
          <a:lstStyle/>
          <a:p>
            <a:r>
              <a:rPr lang="en-US" sz="2800" b="1" i="0" u="none" strike="noStrike" baseline="0" dirty="0">
                <a:latin typeface="ITCBaileySansCom-Bold"/>
              </a:rPr>
              <a:t>IaaS Host Security</a:t>
            </a:r>
            <a:endParaRPr lang="en-US" sz="4000" dirty="0"/>
          </a:p>
        </p:txBody>
      </p:sp>
      <p:sp>
        <p:nvSpPr>
          <p:cNvPr id="3" name="Text Placeholder 2">
            <a:extLst>
              <a:ext uri="{FF2B5EF4-FFF2-40B4-BE49-F238E27FC236}">
                <a16:creationId xmlns:a16="http://schemas.microsoft.com/office/drawing/2014/main" id="{C4253418-66C4-0B89-1D7F-3692B3B2700C}"/>
              </a:ext>
            </a:extLst>
          </p:cNvPr>
          <p:cNvSpPr>
            <a:spLocks noGrp="1"/>
          </p:cNvSpPr>
          <p:nvPr>
            <p:ph type="body" idx="1"/>
          </p:nvPr>
        </p:nvSpPr>
        <p:spPr/>
        <p:txBody>
          <a:bodyPr>
            <a:normAutofit/>
          </a:bodyPr>
          <a:lstStyle/>
          <a:p>
            <a:pPr algn="l"/>
            <a:r>
              <a:rPr lang="en-US" sz="2000" b="0" i="0" u="none" strike="noStrike" baseline="0" dirty="0">
                <a:solidFill>
                  <a:srgbClr val="FF0000"/>
                </a:solidFill>
                <a:latin typeface="MeridienLTStd-Roman"/>
              </a:rPr>
              <a:t>IaaS customers are primarily responsible for securing the hosts provisioned in the cloud. </a:t>
            </a:r>
          </a:p>
          <a:p>
            <a:pPr algn="l"/>
            <a:r>
              <a:rPr lang="en-US" sz="2000" b="0" i="0" u="none" strike="noStrike" baseline="0" dirty="0">
                <a:latin typeface="MeridienLTStd-Roman"/>
              </a:rPr>
              <a:t>Given that almost </a:t>
            </a:r>
            <a:r>
              <a:rPr lang="en-US" sz="2000" b="0" i="0" u="none" strike="noStrike" baseline="0" dirty="0">
                <a:solidFill>
                  <a:srgbClr val="FF0000"/>
                </a:solidFill>
                <a:latin typeface="MeridienLTStd-Roman"/>
              </a:rPr>
              <a:t>all IaaS services </a:t>
            </a:r>
            <a:r>
              <a:rPr lang="en-US" sz="2000" b="0" i="0" u="none" strike="noStrike" baseline="0" dirty="0">
                <a:latin typeface="MeridienLTStd-Roman"/>
              </a:rPr>
              <a:t>available today employ virtualization at the host layer, host security in IaaS should be categorized as follows:</a:t>
            </a:r>
          </a:p>
          <a:p>
            <a:pPr lvl="1"/>
            <a:r>
              <a:rPr lang="en-US" sz="2000" b="0" i="1" u="none" strike="noStrike" baseline="0" dirty="0">
                <a:solidFill>
                  <a:srgbClr val="FF0000"/>
                </a:solidFill>
                <a:latin typeface="MeridienLTStd-Italic"/>
              </a:rPr>
              <a:t>Virtualization software security</a:t>
            </a:r>
          </a:p>
          <a:p>
            <a:pPr lvl="1"/>
            <a:r>
              <a:rPr lang="en-US" sz="2000" b="0" i="1" u="none" strike="noStrike" baseline="0" dirty="0">
                <a:solidFill>
                  <a:srgbClr val="FF0000"/>
                </a:solidFill>
                <a:latin typeface="MeridienLTStd-Italic"/>
              </a:rPr>
              <a:t>Customer guest OS or virtual server security</a:t>
            </a:r>
            <a:endParaRPr lang="en-US" sz="1600" dirty="0">
              <a:solidFill>
                <a:srgbClr val="FF0000"/>
              </a:solidFill>
            </a:endParaRPr>
          </a:p>
        </p:txBody>
      </p:sp>
    </p:spTree>
    <p:extLst>
      <p:ext uri="{BB962C8B-B14F-4D97-AF65-F5344CB8AC3E}">
        <p14:creationId xmlns:p14="http://schemas.microsoft.com/office/powerpoint/2010/main" val="42369065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DB096-B1C0-FF97-FDC5-2071FEA67675}"/>
              </a:ext>
            </a:extLst>
          </p:cNvPr>
          <p:cNvSpPr>
            <a:spLocks noGrp="1"/>
          </p:cNvSpPr>
          <p:nvPr>
            <p:ph type="title"/>
          </p:nvPr>
        </p:nvSpPr>
        <p:spPr/>
        <p:txBody>
          <a:bodyPr>
            <a:normAutofit/>
          </a:bodyPr>
          <a:lstStyle/>
          <a:p>
            <a:r>
              <a:rPr lang="en-US" sz="1800" b="1" i="0" u="none" strike="noStrike" baseline="0" dirty="0">
                <a:latin typeface="ITCBaileySansCom-Bold"/>
              </a:rPr>
              <a:t>Virtualization Software Security</a:t>
            </a:r>
            <a:endParaRPr lang="en-US" dirty="0"/>
          </a:p>
        </p:txBody>
      </p:sp>
      <p:sp>
        <p:nvSpPr>
          <p:cNvPr id="3" name="Text Placeholder 2">
            <a:extLst>
              <a:ext uri="{FF2B5EF4-FFF2-40B4-BE49-F238E27FC236}">
                <a16:creationId xmlns:a16="http://schemas.microsoft.com/office/drawing/2014/main" id="{55653458-0542-4884-6162-338C2AE1A059}"/>
              </a:ext>
            </a:extLst>
          </p:cNvPr>
          <p:cNvSpPr>
            <a:spLocks noGrp="1"/>
          </p:cNvSpPr>
          <p:nvPr>
            <p:ph type="body" idx="1"/>
          </p:nvPr>
        </p:nvSpPr>
        <p:spPr>
          <a:xfrm>
            <a:off x="311700" y="759417"/>
            <a:ext cx="8520600" cy="3809383"/>
          </a:xfrm>
        </p:spPr>
        <p:txBody>
          <a:bodyPr>
            <a:normAutofit/>
          </a:bodyPr>
          <a:lstStyle/>
          <a:p>
            <a:pPr algn="l"/>
            <a:r>
              <a:rPr lang="en-US" sz="1800" b="0" i="0" u="none" strike="noStrike" baseline="0" dirty="0">
                <a:latin typeface="MeridienLTStd-Roman"/>
              </a:rPr>
              <a:t>Since the CSP manages the </a:t>
            </a:r>
            <a:r>
              <a:rPr lang="en-US" sz="1800" b="0" i="0" u="none" strike="noStrike" baseline="0" dirty="0">
                <a:solidFill>
                  <a:srgbClr val="FF0000"/>
                </a:solidFill>
                <a:latin typeface="MeridienLTStd-Roman"/>
              </a:rPr>
              <a:t>virtualization software that sits on top of the hardware</a:t>
            </a:r>
            <a:r>
              <a:rPr lang="en-US" sz="1800" b="0" i="0" u="none" strike="noStrike" baseline="0" dirty="0">
                <a:latin typeface="MeridienLTStd-Roman"/>
              </a:rPr>
              <a:t>, </a:t>
            </a:r>
            <a:r>
              <a:rPr lang="en-US" sz="1800" b="1" i="0" u="none" strike="noStrike" baseline="0" dirty="0">
                <a:solidFill>
                  <a:srgbClr val="FF0000"/>
                </a:solidFill>
                <a:latin typeface="MeridienLTStd-Roman"/>
              </a:rPr>
              <a:t>customers will have neither visibility nor access to this software.</a:t>
            </a:r>
          </a:p>
          <a:p>
            <a:pPr algn="l"/>
            <a:endParaRPr lang="en-US" sz="1800" b="0" i="0" u="none" strike="noStrike" baseline="0" dirty="0">
              <a:latin typeface="MeridienLTStd-Roman"/>
            </a:endParaRPr>
          </a:p>
          <a:p>
            <a:pPr algn="just"/>
            <a:r>
              <a:rPr lang="en-US" sz="1800" b="0" i="0" u="none" strike="noStrike" baseline="0" dirty="0">
                <a:latin typeface="MeridienLTStd-Roman"/>
              </a:rPr>
              <a:t> </a:t>
            </a:r>
            <a:r>
              <a:rPr lang="en-US" sz="1800" b="0" i="0" u="none" strike="noStrike" baseline="0" dirty="0">
                <a:solidFill>
                  <a:srgbClr val="FF0000"/>
                </a:solidFill>
                <a:latin typeface="MeridienLTStd-Roman"/>
              </a:rPr>
              <a:t>Hardware or OS virtualization </a:t>
            </a:r>
            <a:r>
              <a:rPr lang="en-US" sz="1800" b="0" i="0" u="none" strike="noStrike" baseline="0" dirty="0">
                <a:latin typeface="MeridienLTStd-Roman"/>
              </a:rPr>
              <a:t>enables the sharing of hardware resources across multiple guest VMs without interfering with each other so that you can safely run </a:t>
            </a:r>
            <a:r>
              <a:rPr lang="en-US" sz="1800" b="0" i="0" u="none" strike="noStrike" baseline="0" dirty="0">
                <a:solidFill>
                  <a:srgbClr val="FF0000"/>
                </a:solidFill>
                <a:latin typeface="MeridienLTStd-Roman"/>
              </a:rPr>
              <a:t>several operating systems and applications at the same time  on a single computer</a:t>
            </a:r>
            <a:r>
              <a:rPr lang="en-US" sz="1800" b="0" i="0" u="none" strike="noStrike" baseline="0" dirty="0">
                <a:latin typeface="MeridienLTStd-Roman"/>
              </a:rPr>
              <a:t>.</a:t>
            </a:r>
          </a:p>
          <a:p>
            <a:pPr algn="just"/>
            <a:endParaRPr lang="en-US" sz="1800" b="0" i="0" u="none" strike="noStrike" baseline="0" dirty="0">
              <a:latin typeface="MeridienLTStd-Roman"/>
            </a:endParaRPr>
          </a:p>
          <a:p>
            <a:pPr algn="l"/>
            <a:r>
              <a:rPr lang="en-US" sz="1800" b="0" i="0" u="none" strike="noStrike" baseline="0" dirty="0">
                <a:latin typeface="MeridienLTStd-Roman"/>
              </a:rPr>
              <a:t>IaaS services are using “bare metal hypervisor” technologies (also known as type 1 hypervisors), such </a:t>
            </a:r>
            <a:r>
              <a:rPr lang="en-US" sz="1800" b="0" i="0" u="none" strike="noStrike" baseline="0" dirty="0">
                <a:solidFill>
                  <a:srgbClr val="FF0000"/>
                </a:solidFill>
                <a:latin typeface="MeridienLTStd-Roman"/>
              </a:rPr>
              <a:t>as VMware ESX, Xen, Oracle VM, and Microsoft’s Hyper-V</a:t>
            </a:r>
            <a:r>
              <a:rPr lang="en-US" sz="1800" b="0" i="0" u="none" strike="noStrike" baseline="0" dirty="0">
                <a:latin typeface="MeridienLTStd-Roman"/>
              </a:rPr>
              <a:t>. These hypervisors support a variety </a:t>
            </a:r>
            <a:r>
              <a:rPr lang="en-US" sz="1800" b="1" i="0" u="none" strike="noStrike" baseline="0" dirty="0">
                <a:solidFill>
                  <a:srgbClr val="FF0000"/>
                </a:solidFill>
                <a:latin typeface="MeridienLTStd-Roman"/>
              </a:rPr>
              <a:t>of guest OSs, including Microsoft Windows, various Linux “flavors,” and Sun’s </a:t>
            </a:r>
            <a:r>
              <a:rPr lang="en-US" sz="1800" b="1" i="0" u="none" strike="noStrike" baseline="0" dirty="0" err="1">
                <a:solidFill>
                  <a:srgbClr val="FF0000"/>
                </a:solidFill>
                <a:latin typeface="MeridienLTStd-Roman"/>
              </a:rPr>
              <a:t>OpenSolaris</a:t>
            </a:r>
            <a:r>
              <a:rPr lang="en-US" sz="1800" b="1" i="0" u="none" strike="noStrike" baseline="0" dirty="0">
                <a:solidFill>
                  <a:srgbClr val="FF0000"/>
                </a:solidFill>
                <a:latin typeface="MeridienLTStd-Roman"/>
              </a:rPr>
              <a:t>.</a:t>
            </a:r>
          </a:p>
          <a:p>
            <a:pPr algn="l"/>
            <a:endParaRPr lang="en-US" dirty="0"/>
          </a:p>
        </p:txBody>
      </p:sp>
    </p:spTree>
    <p:extLst>
      <p:ext uri="{BB962C8B-B14F-4D97-AF65-F5344CB8AC3E}">
        <p14:creationId xmlns:p14="http://schemas.microsoft.com/office/powerpoint/2010/main" val="32397808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3A787F-A9EF-CE1A-509F-D8047C78E929}"/>
              </a:ext>
            </a:extLst>
          </p:cNvPr>
          <p:cNvSpPr>
            <a:spLocks noGrp="1"/>
          </p:cNvSpPr>
          <p:nvPr>
            <p:ph type="body" idx="1"/>
          </p:nvPr>
        </p:nvSpPr>
        <p:spPr>
          <a:xfrm>
            <a:off x="311700" y="269283"/>
            <a:ext cx="8520600" cy="4604934"/>
          </a:xfrm>
        </p:spPr>
        <p:txBody>
          <a:bodyPr>
            <a:normAutofit lnSpcReduction="10000"/>
          </a:bodyPr>
          <a:lstStyle/>
          <a:p>
            <a:r>
              <a:rPr lang="en-US" sz="2000" b="1" dirty="0"/>
              <a:t>No Customer Access</a:t>
            </a:r>
            <a:endParaRPr lang="en-US" sz="2000" dirty="0"/>
          </a:p>
          <a:p>
            <a:pPr lvl="1"/>
            <a:r>
              <a:rPr lang="en-US" sz="1600" dirty="0"/>
              <a:t>The </a:t>
            </a:r>
            <a:r>
              <a:rPr lang="en-US" sz="1600" b="1" dirty="0"/>
              <a:t>CSP manages the virtualization software</a:t>
            </a:r>
            <a:r>
              <a:rPr lang="en-US" sz="1600" dirty="0"/>
              <a:t> (the hypervisor) that runs on the hardware.</a:t>
            </a:r>
          </a:p>
          <a:p>
            <a:pPr lvl="1"/>
            <a:r>
              <a:rPr lang="en-US" sz="1600" dirty="0"/>
              <a:t>Customers have </a:t>
            </a:r>
            <a:r>
              <a:rPr lang="en-US" sz="1600" b="1" dirty="0"/>
              <a:t>no visibility or control</a:t>
            </a:r>
            <a:r>
              <a:rPr lang="en-US" sz="1600" dirty="0"/>
              <a:t> over this layer.</a:t>
            </a:r>
          </a:p>
          <a:p>
            <a:r>
              <a:rPr lang="en-US" sz="2000" b="1" dirty="0"/>
              <a:t>Why Virtualization Matters</a:t>
            </a:r>
            <a:endParaRPr lang="en-US" sz="2000" dirty="0"/>
          </a:p>
          <a:p>
            <a:pPr lvl="1"/>
            <a:r>
              <a:rPr lang="en-US" sz="1600" dirty="0"/>
              <a:t>Hardware/OS virtualization lets multiple VMs run </a:t>
            </a:r>
            <a:r>
              <a:rPr lang="en-US" sz="1600" b="1" dirty="0"/>
              <a:t>on the same hardware</a:t>
            </a:r>
            <a:r>
              <a:rPr lang="en-US" sz="1600" dirty="0"/>
              <a:t> safely, without interfering with each other.</a:t>
            </a:r>
          </a:p>
          <a:p>
            <a:pPr lvl="1"/>
            <a:r>
              <a:rPr lang="en-US" sz="1600" dirty="0"/>
              <a:t>This enables different </a:t>
            </a:r>
            <a:r>
              <a:rPr lang="en-US" sz="1600" b="1" dirty="0"/>
              <a:t>operating systems and applications</a:t>
            </a:r>
            <a:r>
              <a:rPr lang="en-US" sz="1600" dirty="0"/>
              <a:t> to coexist on one machine.</a:t>
            </a:r>
          </a:p>
          <a:p>
            <a:r>
              <a:rPr lang="en-US" sz="2000" b="1" dirty="0"/>
              <a:t>Bare Metal Hypervisors in IaaS</a:t>
            </a:r>
            <a:endParaRPr lang="en-US" sz="2000" dirty="0"/>
          </a:p>
          <a:p>
            <a:pPr lvl="1"/>
            <a:r>
              <a:rPr lang="en-US" sz="1600" dirty="0"/>
              <a:t>IaaS providers use </a:t>
            </a:r>
            <a:r>
              <a:rPr lang="en-US" sz="1600" b="1" dirty="0"/>
              <a:t>Type-1 hypervisors</a:t>
            </a:r>
            <a:r>
              <a:rPr lang="en-US" sz="1600" dirty="0"/>
              <a:t> (bare metal), such as </a:t>
            </a:r>
            <a:r>
              <a:rPr lang="en-US" sz="1600" b="1" dirty="0"/>
              <a:t>VMware ESX, Xen, Oracle VM, Microsoft Hyper-V</a:t>
            </a:r>
            <a:r>
              <a:rPr lang="en-US" sz="1600" dirty="0"/>
              <a:t>.</a:t>
            </a:r>
          </a:p>
          <a:p>
            <a:pPr lvl="1"/>
            <a:r>
              <a:rPr lang="en-US" sz="1600" dirty="0"/>
              <a:t>These support a variety of </a:t>
            </a:r>
            <a:r>
              <a:rPr lang="en-US" sz="1600" b="1" dirty="0"/>
              <a:t>guest OSs</a:t>
            </a:r>
            <a:r>
              <a:rPr lang="en-US" sz="1600" dirty="0"/>
              <a:t> like Windows, Linux variants, and </a:t>
            </a:r>
            <a:r>
              <a:rPr lang="en-US" sz="1600" dirty="0" err="1"/>
              <a:t>OpenSolaris</a:t>
            </a:r>
            <a:r>
              <a:rPr lang="en-US" sz="1600" dirty="0"/>
              <a:t>.</a:t>
            </a:r>
          </a:p>
          <a:p>
            <a:r>
              <a:rPr lang="en-US" sz="2000" b="1" dirty="0"/>
              <a:t>Key Point</a:t>
            </a:r>
            <a:r>
              <a:rPr lang="en-US" sz="2000" dirty="0"/>
              <a:t> → Virtualization is the backbone of IaaS, but customers must rely fully on the CSP for its security.</a:t>
            </a:r>
          </a:p>
          <a:p>
            <a:endParaRPr lang="en-US" dirty="0"/>
          </a:p>
        </p:txBody>
      </p:sp>
      <p:sp>
        <p:nvSpPr>
          <p:cNvPr id="5" name="TextBox 4">
            <a:extLst>
              <a:ext uri="{FF2B5EF4-FFF2-40B4-BE49-F238E27FC236}">
                <a16:creationId xmlns:a16="http://schemas.microsoft.com/office/drawing/2014/main" id="{DD77FD8E-1DD3-A993-0B45-5D844B0BCFBB}"/>
              </a:ext>
            </a:extLst>
          </p:cNvPr>
          <p:cNvSpPr txBox="1"/>
          <p:nvPr/>
        </p:nvSpPr>
        <p:spPr>
          <a:xfrm>
            <a:off x="240223" y="-38494"/>
            <a:ext cx="4572000" cy="307777"/>
          </a:xfrm>
          <a:prstGeom prst="rect">
            <a:avLst/>
          </a:prstGeom>
          <a:noFill/>
        </p:spPr>
        <p:txBody>
          <a:bodyPr wrap="square">
            <a:spAutoFit/>
          </a:bodyPr>
          <a:lstStyle/>
          <a:p>
            <a:r>
              <a:rPr lang="en-US" sz="1400" b="1" i="0" u="none" strike="noStrike" baseline="0" dirty="0">
                <a:solidFill>
                  <a:srgbClr val="FF0000"/>
                </a:solidFill>
                <a:latin typeface="ITCBaileySansCom-Bold"/>
              </a:rPr>
              <a:t>Virtualization Software Security</a:t>
            </a:r>
            <a:endParaRPr lang="en-US" dirty="0">
              <a:solidFill>
                <a:srgbClr val="FF0000"/>
              </a:solidFill>
            </a:endParaRPr>
          </a:p>
        </p:txBody>
      </p:sp>
    </p:spTree>
    <p:extLst>
      <p:ext uri="{BB962C8B-B14F-4D97-AF65-F5344CB8AC3E}">
        <p14:creationId xmlns:p14="http://schemas.microsoft.com/office/powerpoint/2010/main" val="40614224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F6B5A-A8A7-3926-0D21-F285FE10C338}"/>
              </a:ext>
            </a:extLst>
          </p:cNvPr>
          <p:cNvSpPr>
            <a:spLocks noGrp="1"/>
          </p:cNvSpPr>
          <p:nvPr>
            <p:ph type="title"/>
          </p:nvPr>
        </p:nvSpPr>
        <p:spPr/>
        <p:txBody>
          <a:bodyPr>
            <a:normAutofit fontScale="90000"/>
          </a:bodyPr>
          <a:lstStyle/>
          <a:p>
            <a:r>
              <a:rPr lang="en-US" dirty="0"/>
              <a:t>Why Hypervisor Security is Critical</a:t>
            </a:r>
          </a:p>
        </p:txBody>
      </p:sp>
      <p:sp>
        <p:nvSpPr>
          <p:cNvPr id="3" name="Text Placeholder 2">
            <a:extLst>
              <a:ext uri="{FF2B5EF4-FFF2-40B4-BE49-F238E27FC236}">
                <a16:creationId xmlns:a16="http://schemas.microsoft.com/office/drawing/2014/main" id="{BA8F24C8-7CBD-17FC-1498-0E58E3317CDF}"/>
              </a:ext>
            </a:extLst>
          </p:cNvPr>
          <p:cNvSpPr>
            <a:spLocks noGrp="1"/>
          </p:cNvSpPr>
          <p:nvPr>
            <p:ph type="body" idx="1"/>
          </p:nvPr>
        </p:nvSpPr>
        <p:spPr>
          <a:xfrm>
            <a:off x="311700" y="1171600"/>
            <a:ext cx="8520600" cy="3780108"/>
          </a:xfrm>
        </p:spPr>
        <p:txBody>
          <a:bodyPr/>
          <a:lstStyle/>
          <a:p>
            <a:r>
              <a:rPr lang="en-US" b="1" dirty="0"/>
              <a:t>Isolation &amp; Multi-tenancy</a:t>
            </a:r>
            <a:endParaRPr lang="en-US" dirty="0"/>
          </a:p>
          <a:p>
            <a:pPr lvl="1"/>
            <a:r>
              <a:rPr lang="en-US" dirty="0"/>
              <a:t>Hypervisors isolate customer VMs from one another.</a:t>
            </a:r>
          </a:p>
          <a:p>
            <a:pPr lvl="1"/>
            <a:r>
              <a:rPr lang="en-US" dirty="0"/>
              <a:t>Any weakness could let one tenant </a:t>
            </a:r>
            <a:r>
              <a:rPr lang="en-US" b="1" dirty="0"/>
              <a:t>break into another tenant’s VM</a:t>
            </a:r>
            <a:r>
              <a:rPr lang="en-US" dirty="0"/>
              <a:t>.</a:t>
            </a:r>
          </a:p>
          <a:p>
            <a:r>
              <a:rPr lang="en-US" b="1" dirty="0"/>
              <a:t>New Security Arms Race</a:t>
            </a:r>
            <a:endParaRPr lang="en-US" dirty="0"/>
          </a:p>
          <a:p>
            <a:pPr lvl="1"/>
            <a:r>
              <a:rPr lang="en-US" dirty="0"/>
              <a:t>Hackers vs CSPs are in a continuous battle over hypervisor vulnerabilities.</a:t>
            </a:r>
          </a:p>
          <a:p>
            <a:r>
              <a:rPr lang="en-US" b="1" dirty="0"/>
              <a:t>High-Risk Target</a:t>
            </a:r>
            <a:endParaRPr lang="en-US" dirty="0"/>
          </a:p>
          <a:p>
            <a:pPr lvl="1"/>
            <a:r>
              <a:rPr lang="en-US" dirty="0"/>
              <a:t>If virtualization is compromised, </a:t>
            </a:r>
            <a:r>
              <a:rPr lang="en-US" b="1" dirty="0"/>
              <a:t>all VMs on that infrastructure</a:t>
            </a:r>
            <a:r>
              <a:rPr lang="en-US" dirty="0"/>
              <a:t> could be exposed.</a:t>
            </a:r>
          </a:p>
          <a:p>
            <a:pPr lvl="1"/>
            <a:r>
              <a:rPr lang="en-US" dirty="0"/>
              <a:t>This could be </a:t>
            </a:r>
            <a:r>
              <a:rPr lang="en-US" b="1" dirty="0"/>
              <a:t>catastrophic</a:t>
            </a:r>
            <a:r>
              <a:rPr lang="en-US" dirty="0"/>
              <a:t> to every customer using that cloud.</a:t>
            </a:r>
          </a:p>
          <a:p>
            <a:r>
              <a:rPr lang="en-US" b="1" dirty="0"/>
              <a:t>Key Point</a:t>
            </a:r>
            <a:r>
              <a:rPr lang="en-US" dirty="0"/>
              <a:t> → The hypervisor is the “crown jewel” for attackers; protecting it is absolutely critical.</a:t>
            </a:r>
          </a:p>
          <a:p>
            <a:endParaRPr lang="en-US" dirty="0"/>
          </a:p>
        </p:txBody>
      </p:sp>
    </p:spTree>
    <p:extLst>
      <p:ext uri="{BB962C8B-B14F-4D97-AF65-F5344CB8AC3E}">
        <p14:creationId xmlns:p14="http://schemas.microsoft.com/office/powerpoint/2010/main" val="27283293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D9BD-B28B-4BC2-9AF0-8AF786EEEA17}"/>
              </a:ext>
            </a:extLst>
          </p:cNvPr>
          <p:cNvSpPr>
            <a:spLocks noGrp="1"/>
          </p:cNvSpPr>
          <p:nvPr>
            <p:ph type="title"/>
          </p:nvPr>
        </p:nvSpPr>
        <p:spPr>
          <a:xfrm>
            <a:off x="311700" y="445025"/>
            <a:ext cx="8520600" cy="298894"/>
          </a:xfrm>
        </p:spPr>
        <p:txBody>
          <a:bodyPr>
            <a:normAutofit fontScale="90000"/>
          </a:bodyPr>
          <a:lstStyle/>
          <a:p>
            <a:r>
              <a:rPr lang="en-US" b="1" i="1" dirty="0"/>
              <a:t>Actions (Mitigation)</a:t>
            </a:r>
            <a:br>
              <a:rPr lang="en-US" b="1" dirty="0"/>
            </a:br>
            <a:endParaRPr lang="en-US" dirty="0"/>
          </a:p>
        </p:txBody>
      </p:sp>
      <p:sp>
        <p:nvSpPr>
          <p:cNvPr id="3" name="Text Placeholder 2">
            <a:extLst>
              <a:ext uri="{FF2B5EF4-FFF2-40B4-BE49-F238E27FC236}">
                <a16:creationId xmlns:a16="http://schemas.microsoft.com/office/drawing/2014/main" id="{37968CFB-7BB2-762A-F9D3-9F85F19CEBDE}"/>
              </a:ext>
            </a:extLst>
          </p:cNvPr>
          <p:cNvSpPr>
            <a:spLocks noGrp="1"/>
          </p:cNvSpPr>
          <p:nvPr>
            <p:ph type="body" idx="1"/>
          </p:nvPr>
        </p:nvSpPr>
        <p:spPr>
          <a:xfrm>
            <a:off x="311700" y="968644"/>
            <a:ext cx="8520600" cy="3745329"/>
          </a:xfrm>
        </p:spPr>
        <p:txBody>
          <a:bodyPr>
            <a:normAutofit/>
          </a:bodyPr>
          <a:lstStyle/>
          <a:p>
            <a:r>
              <a:rPr lang="en-US" b="1" dirty="0"/>
              <a:t>CSP Responsibilities</a:t>
            </a:r>
            <a:endParaRPr lang="en-US" dirty="0"/>
          </a:p>
          <a:p>
            <a:pPr lvl="1"/>
            <a:r>
              <a:rPr lang="en-US" dirty="0"/>
              <a:t>Enforce strong controls: </a:t>
            </a:r>
            <a:r>
              <a:rPr lang="en-US" dirty="0">
                <a:solidFill>
                  <a:srgbClr val="FF0000"/>
                </a:solidFill>
              </a:rPr>
              <a:t>restrict physical/logical access to hypervisors.</a:t>
            </a:r>
          </a:p>
          <a:p>
            <a:pPr lvl="1"/>
            <a:r>
              <a:rPr lang="en-US" dirty="0"/>
              <a:t>Apply strict policies and monitoring across virtualization layers.</a:t>
            </a:r>
          </a:p>
          <a:p>
            <a:r>
              <a:rPr lang="en-US" b="1" dirty="0"/>
              <a:t>Customer Responsibilities</a:t>
            </a:r>
            <a:endParaRPr lang="en-US" dirty="0"/>
          </a:p>
          <a:p>
            <a:pPr lvl="1"/>
            <a:r>
              <a:rPr lang="en-US" dirty="0"/>
              <a:t>Understand </a:t>
            </a:r>
            <a:r>
              <a:rPr lang="en-US" b="1" dirty="0"/>
              <a:t>CSP’s controls</a:t>
            </a:r>
            <a:r>
              <a:rPr lang="en-US" dirty="0"/>
              <a:t> for hypervisor protection.</a:t>
            </a:r>
          </a:p>
          <a:p>
            <a:pPr lvl="1"/>
            <a:r>
              <a:rPr lang="en-US" dirty="0"/>
              <a:t>Check compliance with your </a:t>
            </a:r>
            <a:r>
              <a:rPr lang="en-US" b="1" dirty="0"/>
              <a:t>security standards, policies, and regulations</a:t>
            </a:r>
            <a:r>
              <a:rPr lang="en-US" dirty="0"/>
              <a:t>.</a:t>
            </a:r>
          </a:p>
          <a:p>
            <a:r>
              <a:rPr lang="en-US" b="1" dirty="0"/>
              <a:t>Reality</a:t>
            </a:r>
            <a:endParaRPr lang="en-US" dirty="0"/>
          </a:p>
          <a:p>
            <a:pPr lvl="1"/>
            <a:r>
              <a:rPr lang="en-US" dirty="0"/>
              <a:t>CSPs often lack transparency in this area.</a:t>
            </a:r>
          </a:p>
          <a:p>
            <a:pPr lvl="1"/>
            <a:r>
              <a:rPr lang="en-US" dirty="0"/>
              <a:t>Customers must place </a:t>
            </a:r>
            <a:r>
              <a:rPr lang="en-US" b="1" dirty="0"/>
              <a:t>trust in the CSP</a:t>
            </a:r>
            <a:r>
              <a:rPr lang="en-US" dirty="0"/>
              <a:t> to deliver an isolated, secure guest OS.</a:t>
            </a:r>
          </a:p>
          <a:p>
            <a:r>
              <a:rPr lang="en-US" b="1" dirty="0"/>
              <a:t>Key Point</a:t>
            </a:r>
            <a:r>
              <a:rPr lang="en-US" dirty="0"/>
              <a:t> → Security is mostly on the CSP’s shoulders, but customers should demand clarity through compliance checks, audits, and contracts.</a:t>
            </a:r>
          </a:p>
          <a:p>
            <a:endParaRPr lang="en-US" dirty="0"/>
          </a:p>
        </p:txBody>
      </p:sp>
    </p:spTree>
    <p:extLst>
      <p:ext uri="{BB962C8B-B14F-4D97-AF65-F5344CB8AC3E}">
        <p14:creationId xmlns:p14="http://schemas.microsoft.com/office/powerpoint/2010/main" val="176475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4914-DB08-6E30-B041-6F7AEEEC333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36A355E5-E6D9-F261-9621-528000B9552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D37B346-E43F-24EC-D824-B182CAAAFFC4}"/>
              </a:ext>
            </a:extLst>
          </p:cNvPr>
          <p:cNvPicPr>
            <a:picLocks noChangeAspect="1"/>
          </p:cNvPicPr>
          <p:nvPr/>
        </p:nvPicPr>
        <p:blipFill>
          <a:blip r:embed="rId2"/>
          <a:stretch>
            <a:fillRect/>
          </a:stretch>
        </p:blipFill>
        <p:spPr>
          <a:xfrm>
            <a:off x="395206" y="154983"/>
            <a:ext cx="8221851" cy="4781227"/>
          </a:xfrm>
          <a:prstGeom prst="rect">
            <a:avLst/>
          </a:prstGeom>
        </p:spPr>
      </p:pic>
    </p:spTree>
    <p:extLst>
      <p:ext uri="{BB962C8B-B14F-4D97-AF65-F5344CB8AC3E}">
        <p14:creationId xmlns:p14="http://schemas.microsoft.com/office/powerpoint/2010/main" val="1576804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F121-2527-982C-BB68-14EC7B223685}"/>
              </a:ext>
            </a:extLst>
          </p:cNvPr>
          <p:cNvSpPr>
            <a:spLocks noGrp="1"/>
          </p:cNvSpPr>
          <p:nvPr>
            <p:ph type="title"/>
          </p:nvPr>
        </p:nvSpPr>
        <p:spPr/>
        <p:txBody>
          <a:bodyPr>
            <a:normAutofit/>
          </a:bodyPr>
          <a:lstStyle/>
          <a:p>
            <a:r>
              <a:rPr lang="en-US" sz="2800" b="1" i="0" u="none" strike="noStrike" baseline="0" dirty="0">
                <a:latin typeface="ITCBaileySansCom-Bold"/>
              </a:rPr>
              <a:t>Threats to the hypervisor</a:t>
            </a:r>
            <a:endParaRPr lang="en-US" sz="4000" dirty="0"/>
          </a:p>
        </p:txBody>
      </p:sp>
      <p:sp>
        <p:nvSpPr>
          <p:cNvPr id="3" name="Text Placeholder 2">
            <a:extLst>
              <a:ext uri="{FF2B5EF4-FFF2-40B4-BE49-F238E27FC236}">
                <a16:creationId xmlns:a16="http://schemas.microsoft.com/office/drawing/2014/main" id="{D8E11AA9-D26B-2629-621F-49F66961A981}"/>
              </a:ext>
            </a:extLst>
          </p:cNvPr>
          <p:cNvSpPr>
            <a:spLocks noGrp="1"/>
          </p:cNvSpPr>
          <p:nvPr>
            <p:ph type="body" idx="1"/>
          </p:nvPr>
        </p:nvSpPr>
        <p:spPr/>
        <p:txBody>
          <a:bodyPr>
            <a:normAutofit/>
          </a:bodyPr>
          <a:lstStyle/>
          <a:p>
            <a:pPr algn="just">
              <a:lnSpc>
                <a:spcPct val="150000"/>
              </a:lnSpc>
            </a:pPr>
            <a:r>
              <a:rPr lang="en-US" b="1" dirty="0"/>
              <a:t>1. Integrity and Availability Threats</a:t>
            </a:r>
          </a:p>
          <a:p>
            <a:pPr algn="just">
              <a:lnSpc>
                <a:spcPct val="150000"/>
              </a:lnSpc>
            </a:pPr>
            <a:r>
              <a:rPr lang="en-US" dirty="0"/>
              <a:t>If a </a:t>
            </a:r>
            <a:r>
              <a:rPr lang="en-US" b="1" dirty="0"/>
              <a:t>cloud provider’s hypervisor</a:t>
            </a:r>
            <a:r>
              <a:rPr lang="en-US" dirty="0"/>
              <a:t> (e.g., VMware </a:t>
            </a:r>
            <a:r>
              <a:rPr lang="en-US" dirty="0" err="1"/>
              <a:t>ESXi</a:t>
            </a:r>
            <a:r>
              <a:rPr lang="en-US" dirty="0"/>
              <a:t>, KVM, or Hyper-V) is compromised, attackers could bring down </a:t>
            </a:r>
            <a:r>
              <a:rPr lang="en-US" b="1" dirty="0"/>
              <a:t>all hosted virtual machines (VMs)</a:t>
            </a:r>
            <a:r>
              <a:rPr lang="en-US" dirty="0"/>
              <a:t>.</a:t>
            </a:r>
          </a:p>
          <a:p>
            <a:pPr marL="114300" indent="0" algn="just">
              <a:lnSpc>
                <a:spcPct val="150000"/>
              </a:lnSpc>
              <a:buNone/>
            </a:pPr>
            <a:br>
              <a:rPr lang="en-US" dirty="0"/>
            </a:br>
            <a:r>
              <a:rPr lang="en-US" dirty="0"/>
              <a:t> Example: Imagine a data center hosting hundreds of customer applications. If the hypervisor crashes, all these VMs stop working, causing downtime for banks, hospitals, or e-commerce platforms running on them.</a:t>
            </a:r>
          </a:p>
          <a:p>
            <a:pPr algn="l"/>
            <a:endParaRPr lang="en-US" dirty="0">
              <a:solidFill>
                <a:srgbClr val="FF0000"/>
              </a:solidFill>
            </a:endParaRPr>
          </a:p>
        </p:txBody>
      </p:sp>
    </p:spTree>
    <p:extLst>
      <p:ext uri="{BB962C8B-B14F-4D97-AF65-F5344CB8AC3E}">
        <p14:creationId xmlns:p14="http://schemas.microsoft.com/office/powerpoint/2010/main" val="30328297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761ABF-C2A0-7F5E-2917-5A9E247B4E9F}"/>
              </a:ext>
            </a:extLst>
          </p:cNvPr>
          <p:cNvSpPr>
            <a:spLocks noGrp="1"/>
          </p:cNvSpPr>
          <p:nvPr>
            <p:ph type="body" idx="1"/>
          </p:nvPr>
        </p:nvSpPr>
        <p:spPr>
          <a:xfrm>
            <a:off x="311700" y="77492"/>
            <a:ext cx="8520600" cy="4491308"/>
          </a:xfrm>
        </p:spPr>
        <p:txBody>
          <a:bodyPr/>
          <a:lstStyle/>
          <a:p>
            <a:pPr marL="114300" indent="0" algn="just">
              <a:buNone/>
            </a:pPr>
            <a:r>
              <a:rPr lang="en-US" b="1" dirty="0">
                <a:latin typeface="Times New Roman" panose="02020603050405020304" pitchFamily="18" charset="0"/>
                <a:cs typeface="Times New Roman" panose="02020603050405020304" pitchFamily="18" charset="0"/>
              </a:rPr>
              <a:t>2. Malicious Insider Attack</a:t>
            </a:r>
          </a:p>
          <a:p>
            <a:r>
              <a:rPr lang="en-US" i="1" dirty="0">
                <a:latin typeface="Times New Roman" panose="02020603050405020304" pitchFamily="18" charset="0"/>
                <a:cs typeface="Times New Roman" panose="02020603050405020304" pitchFamily="18" charset="0"/>
              </a:rPr>
              <a:t>“</a:t>
            </a:r>
            <a:r>
              <a:rPr lang="en-US" i="1" dirty="0">
                <a:solidFill>
                  <a:srgbClr val="FF0000"/>
                </a:solidFill>
                <a:latin typeface="Times New Roman" panose="02020603050405020304" pitchFamily="18" charset="0"/>
                <a:cs typeface="Times New Roman" panose="02020603050405020304" pitchFamily="18" charset="0"/>
              </a:rPr>
              <a:t>A vulnerable hypervisor could expose all user domains to malicious </a:t>
            </a:r>
            <a:r>
              <a:rPr lang="en-US" i="1" dirty="0">
                <a:latin typeface="Times New Roman" panose="02020603050405020304" pitchFamily="18" charset="0"/>
                <a:cs typeface="Times New Roman" panose="02020603050405020304" pitchFamily="18" charset="0"/>
              </a:rPr>
              <a:t>insiders.”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Example: If an administrator at a hosting provider abuses a hypervisor vulnerability, they could gain unauthorized access to customers’ VMs. </a:t>
            </a:r>
          </a:p>
          <a:p>
            <a:r>
              <a:rPr lang="en-US" dirty="0">
                <a:latin typeface="Times New Roman" panose="02020603050405020304" pitchFamily="18" charset="0"/>
                <a:cs typeface="Times New Roman" panose="02020603050405020304" pitchFamily="18" charset="0"/>
              </a:rPr>
              <a:t>For instance, an insider could steal financial data from one tenant’s VM or plant malware in another.</a:t>
            </a:r>
          </a:p>
          <a:p>
            <a:pPr marL="114300" indent="0">
              <a:buNone/>
            </a:pPr>
            <a:r>
              <a:rPr lang="en-US" b="1" dirty="0">
                <a:latin typeface="Times New Roman" panose="02020603050405020304" pitchFamily="18" charset="0"/>
                <a:cs typeface="Times New Roman" panose="02020603050405020304" pitchFamily="18" charset="0"/>
              </a:rPr>
              <a:t>3. Subversion Attacks</a:t>
            </a:r>
          </a:p>
          <a:p>
            <a:r>
              <a:rPr lang="en-US" dirty="0">
                <a:latin typeface="Times New Roman" panose="02020603050405020304" pitchFamily="18" charset="0"/>
                <a:cs typeface="Times New Roman" panose="02020603050405020304" pitchFamily="18" charset="0"/>
              </a:rPr>
              <a:t>Hypervisors can </a:t>
            </a:r>
            <a:r>
              <a:rPr lang="en-US" dirty="0">
                <a:solidFill>
                  <a:srgbClr val="FF0000"/>
                </a:solidFill>
                <a:latin typeface="Times New Roman" panose="02020603050405020304" pitchFamily="18" charset="0"/>
                <a:cs typeface="Times New Roman" panose="02020603050405020304" pitchFamily="18" charset="0"/>
              </a:rPr>
              <a:t>be tricked into running code at a higher privilege level.</a:t>
            </a:r>
            <a:br>
              <a:rPr lang="en-US" dirty="0">
                <a:solidFill>
                  <a:srgbClr val="FF0000"/>
                </a:solidFill>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Example: An attacker uploads a </a:t>
            </a:r>
            <a:r>
              <a:rPr lang="en-US" dirty="0">
                <a:solidFill>
                  <a:srgbClr val="FF0000"/>
                </a:solidFill>
                <a:latin typeface="Times New Roman" panose="02020603050405020304" pitchFamily="18" charset="0"/>
                <a:cs typeface="Times New Roman" panose="02020603050405020304" pitchFamily="18" charset="0"/>
              </a:rPr>
              <a:t>malicious VM image to a cloud platform</a:t>
            </a:r>
            <a:r>
              <a:rPr lang="en-US" dirty="0">
                <a:latin typeface="Times New Roman" panose="02020603050405020304" pitchFamily="18" charset="0"/>
                <a:cs typeface="Times New Roman" panose="02020603050405020304" pitchFamily="18" charset="0"/>
              </a:rPr>
              <a:t>. This VM exploits a flaw </a:t>
            </a:r>
            <a:r>
              <a:rPr lang="en-US" dirty="0">
                <a:solidFill>
                  <a:srgbClr val="FF0000"/>
                </a:solidFill>
                <a:latin typeface="Times New Roman" panose="02020603050405020304" pitchFamily="18" charset="0"/>
                <a:cs typeface="Times New Roman" panose="02020603050405020304" pitchFamily="18" charset="0"/>
              </a:rPr>
              <a:t>in the hypervisor to gain control of the host</a:t>
            </a:r>
            <a:r>
              <a:rPr lang="en-US" dirty="0">
                <a:latin typeface="Times New Roman" panose="02020603050405020304" pitchFamily="18" charset="0"/>
                <a:cs typeface="Times New Roman" panose="02020603050405020304" pitchFamily="18" charset="0"/>
              </a:rPr>
              <a:t>. Once successful, the attacker can control other tenants’ VMs as well.</a:t>
            </a:r>
          </a:p>
          <a:p>
            <a:endParaRPr lang="en-US" dirty="0"/>
          </a:p>
        </p:txBody>
      </p:sp>
    </p:spTree>
    <p:extLst>
      <p:ext uri="{BB962C8B-B14F-4D97-AF65-F5344CB8AC3E}">
        <p14:creationId xmlns:p14="http://schemas.microsoft.com/office/powerpoint/2010/main" val="343732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00BDAB-2091-51CF-79BD-CD433E8B4C2F}"/>
              </a:ext>
            </a:extLst>
          </p:cNvPr>
          <p:cNvSpPr>
            <a:spLocks noGrp="1"/>
          </p:cNvSpPr>
          <p:nvPr>
            <p:ph type="body" idx="1"/>
          </p:nvPr>
        </p:nvSpPr>
        <p:spPr>
          <a:xfrm>
            <a:off x="311700" y="201478"/>
            <a:ext cx="8520600" cy="4367322"/>
          </a:xfrm>
        </p:spPr>
        <p:txBody>
          <a:bodyPr/>
          <a:lstStyle/>
          <a:p>
            <a:r>
              <a:rPr lang="en-US" b="1" dirty="0"/>
              <a:t>Blue Pill Attack (real research demo)</a:t>
            </a:r>
          </a:p>
          <a:p>
            <a:r>
              <a:rPr lang="en-US" dirty="0"/>
              <a:t>The “Blue Pill” attack (demonstrated by security researcher Joanna Rutkowska) shows how attackers can </a:t>
            </a:r>
            <a:r>
              <a:rPr lang="en-US" b="1" dirty="0"/>
              <a:t>install a malicious hypervisor beneath the operating system</a:t>
            </a:r>
            <a:r>
              <a:rPr lang="en-US" dirty="0"/>
              <a:t> without detection.</a:t>
            </a:r>
          </a:p>
          <a:p>
            <a:br>
              <a:rPr lang="en-US" dirty="0"/>
            </a:br>
            <a:r>
              <a:rPr lang="en-US" dirty="0"/>
              <a:t>Example: Suppose your laptop OS is running normally. </a:t>
            </a:r>
            <a:r>
              <a:rPr lang="en-US" b="1" dirty="0"/>
              <a:t>An attacker exploits a CPU virtualization feature to slip in a hidden hypervisor (“</a:t>
            </a:r>
            <a:r>
              <a:rPr lang="en-US" dirty="0"/>
              <a:t>Blue Pill”). </a:t>
            </a:r>
          </a:p>
          <a:p>
            <a:r>
              <a:rPr lang="en-US" dirty="0"/>
              <a:t>Your OS then unknowingly runs as a </a:t>
            </a:r>
            <a:r>
              <a:rPr lang="en-US" dirty="0">
                <a:solidFill>
                  <a:srgbClr val="FF0000"/>
                </a:solidFill>
              </a:rPr>
              <a:t>VM inside this hidden hypervisor</a:t>
            </a:r>
            <a:r>
              <a:rPr lang="en-US" dirty="0"/>
              <a:t>. The attacker now controls </a:t>
            </a:r>
            <a:r>
              <a:rPr lang="en-US" dirty="0">
                <a:solidFill>
                  <a:srgbClr val="FF0000"/>
                </a:solidFill>
              </a:rPr>
              <a:t>your system </a:t>
            </a:r>
            <a:r>
              <a:rPr lang="en-US" i="1" dirty="0">
                <a:solidFill>
                  <a:srgbClr val="FF0000"/>
                </a:solidFill>
              </a:rPr>
              <a:t>without you realizing it</a:t>
            </a:r>
            <a:r>
              <a:rPr lang="en-US" dirty="0">
                <a:solidFill>
                  <a:srgbClr val="FF0000"/>
                </a:solidFill>
              </a:rPr>
              <a:t>.</a:t>
            </a:r>
          </a:p>
          <a:p>
            <a:endParaRPr lang="en-US" dirty="0"/>
          </a:p>
        </p:txBody>
      </p:sp>
    </p:spTree>
    <p:extLst>
      <p:ext uri="{BB962C8B-B14F-4D97-AF65-F5344CB8AC3E}">
        <p14:creationId xmlns:p14="http://schemas.microsoft.com/office/powerpoint/2010/main" val="807407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FA4E-B528-273C-41D4-818CA03D24F7}"/>
              </a:ext>
            </a:extLst>
          </p:cNvPr>
          <p:cNvSpPr>
            <a:spLocks noGrp="1"/>
          </p:cNvSpPr>
          <p:nvPr>
            <p:ph type="title"/>
          </p:nvPr>
        </p:nvSpPr>
        <p:spPr/>
        <p:txBody>
          <a:bodyPr>
            <a:normAutofit fontScale="90000"/>
          </a:bodyPr>
          <a:lstStyle/>
          <a:p>
            <a:endParaRPr lang="en-US"/>
          </a:p>
        </p:txBody>
      </p:sp>
      <p:sp>
        <p:nvSpPr>
          <p:cNvPr id="4" name="Rectangle 1">
            <a:extLst>
              <a:ext uri="{FF2B5EF4-FFF2-40B4-BE49-F238E27FC236}">
                <a16:creationId xmlns:a16="http://schemas.microsoft.com/office/drawing/2014/main" id="{2140F559-E0C0-39D4-5B19-C5976285EAC9}"/>
              </a:ext>
            </a:extLst>
          </p:cNvPr>
          <p:cNvSpPr>
            <a:spLocks noGrp="1" noChangeArrowheads="1"/>
          </p:cNvSpPr>
          <p:nvPr>
            <p:ph type="body" idx="1"/>
          </p:nvPr>
        </p:nvSpPr>
        <p:spPr bwMode="auto">
          <a:xfrm>
            <a:off x="1209541" y="1716038"/>
            <a:ext cx="672491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Downtime threat = all VMs crash.</a:t>
            </a:r>
          </a:p>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Insider threat = admins exploit hypervisor bugs.</a:t>
            </a:r>
          </a:p>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Subversion attack = malicious VM breaks out and takes over.</a:t>
            </a:r>
          </a:p>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Blue Pill = OS gets trapped in a fake hypervisor.</a:t>
            </a:r>
          </a:p>
        </p:txBody>
      </p:sp>
    </p:spTree>
    <p:extLst>
      <p:ext uri="{BB962C8B-B14F-4D97-AF65-F5344CB8AC3E}">
        <p14:creationId xmlns:p14="http://schemas.microsoft.com/office/powerpoint/2010/main" val="1594024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783-5867-41C6-AACF-044184829B7B}"/>
              </a:ext>
            </a:extLst>
          </p:cNvPr>
          <p:cNvSpPr>
            <a:spLocks noGrp="1"/>
          </p:cNvSpPr>
          <p:nvPr>
            <p:ph type="title"/>
          </p:nvPr>
        </p:nvSpPr>
        <p:spPr/>
        <p:txBody>
          <a:bodyPr>
            <a:normAutofit fontScale="90000"/>
          </a:bodyPr>
          <a:lstStyle/>
          <a:p>
            <a:r>
              <a:rPr lang="en-US" sz="3200" b="1" i="0" u="none" strike="noStrike" baseline="0" dirty="0">
                <a:latin typeface="ITCBaileySansCom-Bold"/>
              </a:rPr>
              <a:t>Virtual Server Security</a:t>
            </a:r>
            <a:br>
              <a:rPr lang="en-US" sz="3200" b="1" i="0" u="none" strike="noStrike" baseline="0" dirty="0">
                <a:latin typeface="ITCBaileySansCom-Bold"/>
              </a:rPr>
            </a:br>
            <a:endParaRPr lang="en-US" dirty="0"/>
          </a:p>
        </p:txBody>
      </p:sp>
      <p:sp>
        <p:nvSpPr>
          <p:cNvPr id="3" name="Text Placeholder 2">
            <a:extLst>
              <a:ext uri="{FF2B5EF4-FFF2-40B4-BE49-F238E27FC236}">
                <a16:creationId xmlns:a16="http://schemas.microsoft.com/office/drawing/2014/main" id="{E413B6B4-F86A-5EF7-E2D9-645B429E1B85}"/>
              </a:ext>
            </a:extLst>
          </p:cNvPr>
          <p:cNvSpPr>
            <a:spLocks noGrp="1"/>
          </p:cNvSpPr>
          <p:nvPr>
            <p:ph type="body" idx="1"/>
          </p:nvPr>
        </p:nvSpPr>
        <p:spPr/>
        <p:txBody>
          <a:bodyPr>
            <a:normAutofit fontScale="92500"/>
          </a:bodyPr>
          <a:lstStyle/>
          <a:p>
            <a:pPr>
              <a:lnSpc>
                <a:spcPct val="150000"/>
              </a:lnSpc>
            </a:pPr>
            <a:r>
              <a:rPr lang="en-US" sz="2000" b="1" dirty="0">
                <a:latin typeface="Times New Roman" panose="02020603050405020304" pitchFamily="18" charset="0"/>
                <a:cs typeface="Times New Roman" panose="02020603050405020304" pitchFamily="18" charset="0"/>
              </a:rPr>
              <a:t>Scenario----A company using AWS EC2 (IaaS)</a:t>
            </a:r>
          </a:p>
          <a:p>
            <a:pPr marL="114300" indent="0">
              <a:lnSpc>
                <a:spcPct val="150000"/>
              </a:lnSpc>
              <a:buNone/>
            </a:pPr>
            <a:r>
              <a:rPr lang="en-US" sz="2000" b="1" dirty="0">
                <a:latin typeface="Times New Roman" panose="02020603050405020304" pitchFamily="18" charset="0"/>
                <a:cs typeface="Times New Roman" panose="02020603050405020304" pitchFamily="18" charset="0"/>
              </a:rPr>
              <a:t>1. Customer Access &amp; Responsibility</a:t>
            </a:r>
            <a:endParaRPr lang="en-US" sz="2000" dirty="0">
              <a:latin typeface="Times New Roman" panose="02020603050405020304" pitchFamily="18" charset="0"/>
              <a:cs typeface="Times New Roman" panose="02020603050405020304" pitchFamily="18" charset="0"/>
            </a:endParaRPr>
          </a:p>
          <a:p>
            <a:pPr lvl="1">
              <a:lnSpc>
                <a:spcPct val="150000"/>
              </a:lnSpc>
            </a:pPr>
            <a:r>
              <a:rPr lang="en-US" sz="1600" dirty="0">
                <a:latin typeface="Times New Roman" panose="02020603050405020304" pitchFamily="18" charset="0"/>
                <a:cs typeface="Times New Roman" panose="02020603050405020304" pitchFamily="18" charset="0"/>
              </a:rPr>
              <a:t>The company rents EC2 instances (virtual servers) running Linux and Windows.</a:t>
            </a:r>
          </a:p>
          <a:p>
            <a:pPr lvl="1">
              <a:lnSpc>
                <a:spcPct val="150000"/>
              </a:lnSpc>
            </a:pPr>
            <a:r>
              <a:rPr lang="en-US" sz="1600" dirty="0">
                <a:latin typeface="Times New Roman" panose="02020603050405020304" pitchFamily="18" charset="0"/>
                <a:cs typeface="Times New Roman" panose="02020603050405020304" pitchFamily="18" charset="0"/>
              </a:rPr>
              <a:t>AWS provides the </a:t>
            </a:r>
            <a:r>
              <a:rPr lang="en-US" sz="1600" b="1" dirty="0">
                <a:latin typeface="Times New Roman" panose="02020603050405020304" pitchFamily="18" charset="0"/>
                <a:cs typeface="Times New Roman" panose="02020603050405020304" pitchFamily="18" charset="0"/>
              </a:rPr>
              <a:t>hypervisor isolation</a:t>
            </a:r>
            <a:r>
              <a:rPr lang="en-US" sz="1600" dirty="0">
                <a:latin typeface="Times New Roman" panose="02020603050405020304" pitchFamily="18" charset="0"/>
                <a:cs typeface="Times New Roman" panose="02020603050405020304" pitchFamily="18" charset="0"/>
              </a:rPr>
              <a:t> (so one customer’s VM can’t directly access another’s).</a:t>
            </a:r>
          </a:p>
          <a:p>
            <a:pPr lvl="1">
              <a:lnSpc>
                <a:spcPct val="150000"/>
              </a:lnSpc>
            </a:pPr>
            <a:r>
              <a:rPr lang="en-US" sz="1600" dirty="0">
                <a:latin typeface="Times New Roman" panose="02020603050405020304" pitchFamily="18" charset="0"/>
                <a:cs typeface="Times New Roman" panose="02020603050405020304" pitchFamily="18" charset="0"/>
              </a:rPr>
              <a:t>But </a:t>
            </a:r>
            <a:r>
              <a:rPr lang="en-US" sz="1600" b="1" dirty="0">
                <a:latin typeface="Times New Roman" panose="02020603050405020304" pitchFamily="18" charset="0"/>
                <a:cs typeface="Times New Roman" panose="02020603050405020304" pitchFamily="18" charset="0"/>
              </a:rPr>
              <a:t>the company is responsible</a:t>
            </a:r>
            <a:r>
              <a:rPr lang="en-US" sz="1600" dirty="0">
                <a:latin typeface="Times New Roman" panose="02020603050405020304" pitchFamily="18" charset="0"/>
                <a:cs typeface="Times New Roman" panose="02020603050405020304" pitchFamily="18" charset="0"/>
              </a:rPr>
              <a:t> for patching the OS, installing antivirus, configuring firewalls, and securing applications.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Example: </a:t>
            </a:r>
            <a:r>
              <a:rPr lang="en-US" sz="1600" b="1" dirty="0">
                <a:solidFill>
                  <a:srgbClr val="FF0000"/>
                </a:solidFill>
                <a:latin typeface="Times New Roman" panose="02020603050405020304" pitchFamily="18" charset="0"/>
                <a:cs typeface="Times New Roman" panose="02020603050405020304" pitchFamily="18" charset="0"/>
              </a:rPr>
              <a:t>If the company leaves the VM unpatched, a hacker could exploit vulnerabilities in Windows Server and take control.</a:t>
            </a:r>
          </a:p>
          <a:p>
            <a:pPr algn="l"/>
            <a:endParaRPr lang="en-US" dirty="0">
              <a:solidFill>
                <a:srgbClr val="FF0000"/>
              </a:solidFill>
            </a:endParaRPr>
          </a:p>
        </p:txBody>
      </p:sp>
    </p:spTree>
    <p:extLst>
      <p:ext uri="{BB962C8B-B14F-4D97-AF65-F5344CB8AC3E}">
        <p14:creationId xmlns:p14="http://schemas.microsoft.com/office/powerpoint/2010/main" val="325239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43BD81-1611-A569-0CD9-F9553D76BA66}"/>
              </a:ext>
            </a:extLst>
          </p:cNvPr>
          <p:cNvSpPr>
            <a:spLocks noGrp="1"/>
          </p:cNvSpPr>
          <p:nvPr>
            <p:ph type="body" idx="1"/>
          </p:nvPr>
        </p:nvSpPr>
        <p:spPr>
          <a:xfrm>
            <a:off x="311700" y="495946"/>
            <a:ext cx="8520600" cy="4072854"/>
          </a:xfrm>
        </p:spPr>
        <p:txBody>
          <a:bodyPr/>
          <a:lstStyle/>
          <a:p>
            <a:pPr marL="114300" indent="0">
              <a:buNone/>
            </a:pPr>
            <a:r>
              <a:rPr lang="en-US" b="1" dirty="0"/>
              <a:t>2. Attack Surface – Public Access</a:t>
            </a:r>
            <a:endParaRPr lang="en-US" dirty="0"/>
          </a:p>
          <a:p>
            <a:pPr algn="just"/>
            <a:r>
              <a:rPr lang="en-US" dirty="0"/>
              <a:t>Since virtual servers can be connected to the internet, attackers can attempt brute-force login, exploit weak passwords, or scan for open ports.</a:t>
            </a:r>
          </a:p>
          <a:p>
            <a:pPr marL="114300" indent="0" algn="just">
              <a:buNone/>
            </a:pPr>
            <a:br>
              <a:rPr lang="en-US" dirty="0"/>
            </a:br>
            <a:r>
              <a:rPr lang="en-US" dirty="0">
                <a:solidFill>
                  <a:srgbClr val="FF0000"/>
                </a:solidFill>
                <a:latin typeface="Times New Roman" panose="02020603050405020304" pitchFamily="18" charset="0"/>
                <a:cs typeface="Times New Roman" panose="02020603050405020304" pitchFamily="18" charset="0"/>
              </a:rPr>
              <a:t> Example: An attacker finds port 3389 (RDP for Windows) left open with a weak password → gains admin access.</a:t>
            </a:r>
          </a:p>
          <a:p>
            <a:pPr marL="114300" indent="0">
              <a:buNone/>
            </a:pPr>
            <a:r>
              <a:rPr lang="en-US" b="1" dirty="0"/>
              <a:t>3. Cloud Service Provider (CSP) Measures</a:t>
            </a:r>
            <a:endParaRPr lang="en-US" dirty="0"/>
          </a:p>
          <a:p>
            <a:r>
              <a:rPr lang="en-US" dirty="0"/>
              <a:t>AWS (or Azure, GCP) often blocks unnecessary ports by default and recommends secure methods like SSH (port 22) or HTTPS for access.</a:t>
            </a:r>
            <a:br>
              <a:rPr lang="en-US" dirty="0"/>
            </a:br>
            <a:r>
              <a:rPr lang="en-US" dirty="0"/>
              <a:t>👉 Example: Admins should only allow SSH from trusted IP addresses, not the whole internet</a:t>
            </a:r>
          </a:p>
          <a:p>
            <a:endParaRPr lang="en-US" dirty="0"/>
          </a:p>
        </p:txBody>
      </p:sp>
    </p:spTree>
    <p:extLst>
      <p:ext uri="{BB962C8B-B14F-4D97-AF65-F5344CB8AC3E}">
        <p14:creationId xmlns:p14="http://schemas.microsoft.com/office/powerpoint/2010/main" val="1245835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E5D3-5569-97C1-7D47-D6CEF6E29E1B}"/>
              </a:ext>
            </a:extLst>
          </p:cNvPr>
          <p:cNvSpPr>
            <a:spLocks noGrp="1"/>
          </p:cNvSpPr>
          <p:nvPr>
            <p:ph type="title"/>
          </p:nvPr>
        </p:nvSpPr>
        <p:spPr/>
        <p:txBody>
          <a:bodyPr>
            <a:normAutofit/>
          </a:bodyPr>
          <a:lstStyle/>
          <a:p>
            <a:r>
              <a:rPr lang="en-US" sz="2400" b="1" i="0" u="none" strike="noStrike" baseline="0" dirty="0">
                <a:solidFill>
                  <a:srgbClr val="FF0000"/>
                </a:solidFill>
                <a:latin typeface="MeridienLTStd-Roman"/>
              </a:rPr>
              <a:t>Some of the new host security threats in the public IaaS include:</a:t>
            </a:r>
            <a:endParaRPr lang="en-US" sz="3600" b="1" dirty="0">
              <a:solidFill>
                <a:srgbClr val="FF0000"/>
              </a:solidFill>
            </a:endParaRPr>
          </a:p>
        </p:txBody>
      </p:sp>
      <p:sp>
        <p:nvSpPr>
          <p:cNvPr id="3" name="Text Placeholder 2">
            <a:extLst>
              <a:ext uri="{FF2B5EF4-FFF2-40B4-BE49-F238E27FC236}">
                <a16:creationId xmlns:a16="http://schemas.microsoft.com/office/drawing/2014/main" id="{7A5D6049-CF03-8AB6-DE9E-E0BFA14E6F9B}"/>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6B3260FE-117B-9C10-DB97-C7404EAD2B5D}"/>
              </a:ext>
            </a:extLst>
          </p:cNvPr>
          <p:cNvPicPr>
            <a:picLocks noChangeAspect="1"/>
          </p:cNvPicPr>
          <p:nvPr/>
        </p:nvPicPr>
        <p:blipFill>
          <a:blip r:embed="rId2"/>
          <a:stretch>
            <a:fillRect/>
          </a:stretch>
        </p:blipFill>
        <p:spPr>
          <a:xfrm>
            <a:off x="311700" y="1088526"/>
            <a:ext cx="8323806" cy="2966447"/>
          </a:xfrm>
          <a:prstGeom prst="rect">
            <a:avLst/>
          </a:prstGeom>
        </p:spPr>
      </p:pic>
    </p:spTree>
    <p:extLst>
      <p:ext uri="{BB962C8B-B14F-4D97-AF65-F5344CB8AC3E}">
        <p14:creationId xmlns:p14="http://schemas.microsoft.com/office/powerpoint/2010/main" val="910369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6EE78-9270-3AA0-4A27-10FC50FCBA73}"/>
              </a:ext>
            </a:extLst>
          </p:cNvPr>
          <p:cNvSpPr>
            <a:spLocks noGrp="1"/>
          </p:cNvSpPr>
          <p:nvPr>
            <p:ph type="title"/>
          </p:nvPr>
        </p:nvSpPr>
        <p:spPr/>
        <p:txBody>
          <a:bodyPr>
            <a:normAutofit fontScale="90000"/>
          </a:bodyPr>
          <a:lstStyle/>
          <a:p>
            <a:r>
              <a:rPr lang="en-US" sz="3200" b="1" dirty="0">
                <a:latin typeface="MeridienLTStd-Roman"/>
              </a:rPr>
              <a:t>Some recommendations:</a:t>
            </a:r>
            <a:endParaRPr lang="en-US" dirty="0"/>
          </a:p>
        </p:txBody>
      </p:sp>
      <p:sp>
        <p:nvSpPr>
          <p:cNvPr id="3" name="Text Placeholder 2">
            <a:extLst>
              <a:ext uri="{FF2B5EF4-FFF2-40B4-BE49-F238E27FC236}">
                <a16:creationId xmlns:a16="http://schemas.microsoft.com/office/drawing/2014/main" id="{09665344-47C1-4627-FD90-5A6FCD6FDEE7}"/>
              </a:ext>
            </a:extLst>
          </p:cNvPr>
          <p:cNvSpPr>
            <a:spLocks noGrp="1"/>
          </p:cNvSpPr>
          <p:nvPr>
            <p:ph type="body" idx="1"/>
          </p:nvPr>
        </p:nvSpPr>
        <p:spPr/>
        <p:txBody>
          <a:bodyPr/>
          <a:lstStyle/>
          <a:p>
            <a:pPr marL="114300" indent="0">
              <a:buNone/>
            </a:pPr>
            <a:r>
              <a:rPr lang="en-US" b="1" dirty="0"/>
              <a:t>1. Secure Configuration &amp; Hardened Images</a:t>
            </a:r>
          </a:p>
          <a:p>
            <a:r>
              <a:rPr lang="en-US" b="1" dirty="0"/>
              <a:t>What it means:</a:t>
            </a:r>
            <a:endParaRPr lang="en-US" dirty="0"/>
          </a:p>
          <a:p>
            <a:r>
              <a:rPr lang="en-US" dirty="0"/>
              <a:t>Don’t use a “default” operating system image (like a fresh Windows/Linux install) that comes with </a:t>
            </a:r>
            <a:r>
              <a:rPr lang="en-US" b="1" dirty="0"/>
              <a:t>many unnecessary services enabled</a:t>
            </a:r>
            <a:r>
              <a:rPr lang="en-US" dirty="0"/>
              <a:t>.</a:t>
            </a:r>
          </a:p>
          <a:p>
            <a:r>
              <a:rPr lang="en-US" dirty="0"/>
              <a:t>Instead, create a </a:t>
            </a:r>
            <a:r>
              <a:rPr lang="en-US" b="1" dirty="0"/>
              <a:t>hardened image</a:t>
            </a:r>
            <a:r>
              <a:rPr lang="en-US" dirty="0"/>
              <a:t>: a stripped-down, locked-down version of the OS that has </a:t>
            </a:r>
            <a:r>
              <a:rPr lang="en-US" b="1" dirty="0"/>
              <a:t>only what your application needs</a:t>
            </a:r>
            <a:r>
              <a:rPr lang="en-US" dirty="0"/>
              <a:t>.</a:t>
            </a:r>
          </a:p>
          <a:p>
            <a:endParaRPr lang="en-US" dirty="0"/>
          </a:p>
        </p:txBody>
      </p:sp>
    </p:spTree>
    <p:extLst>
      <p:ext uri="{BB962C8B-B14F-4D97-AF65-F5344CB8AC3E}">
        <p14:creationId xmlns:p14="http://schemas.microsoft.com/office/powerpoint/2010/main" val="3027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622E49-7647-637A-B3F0-1D7F0280AF27}"/>
              </a:ext>
            </a:extLst>
          </p:cNvPr>
          <p:cNvSpPr>
            <a:spLocks noGrp="1"/>
          </p:cNvSpPr>
          <p:nvPr>
            <p:ph type="body" idx="1"/>
          </p:nvPr>
        </p:nvSpPr>
        <p:spPr>
          <a:xfrm>
            <a:off x="311700" y="356461"/>
            <a:ext cx="8520600" cy="4212339"/>
          </a:xfrm>
        </p:spPr>
        <p:txBody>
          <a:bodyPr>
            <a:normAutofit/>
          </a:bodyPr>
          <a:lstStyle/>
          <a:p>
            <a:r>
              <a:rPr lang="en-US" b="1" dirty="0"/>
              <a:t>Example Scenario</a:t>
            </a:r>
          </a:p>
          <a:p>
            <a:r>
              <a:rPr lang="en-US" dirty="0"/>
              <a:t>Suppose you’re building a </a:t>
            </a:r>
            <a:r>
              <a:rPr lang="en-US" b="1" dirty="0"/>
              <a:t>web application</a:t>
            </a:r>
            <a:r>
              <a:rPr lang="en-US" dirty="0"/>
              <a:t> in the cloud:</a:t>
            </a:r>
          </a:p>
          <a:p>
            <a:r>
              <a:rPr lang="en-US" b="1" dirty="0"/>
              <a:t>Default way (less secure):</a:t>
            </a:r>
            <a:endParaRPr lang="en-US" dirty="0"/>
          </a:p>
          <a:p>
            <a:pPr lvl="1"/>
            <a:r>
              <a:rPr lang="en-US" dirty="0"/>
              <a:t>You launch a standard Ubuntu VM from AWS.</a:t>
            </a:r>
          </a:p>
          <a:p>
            <a:pPr lvl="1"/>
            <a:r>
              <a:rPr lang="en-US" dirty="0"/>
              <a:t>By default, it may come with packages like FTP, mail services, NFS, and other unused utilities.</a:t>
            </a:r>
          </a:p>
          <a:p>
            <a:pPr lvl="1"/>
            <a:r>
              <a:rPr lang="en-US" dirty="0"/>
              <a:t>An attacker can try to exploit vulnerabilities in these unused services, even if you never use them.</a:t>
            </a:r>
          </a:p>
          <a:p>
            <a:r>
              <a:rPr lang="en-US" b="1" dirty="0"/>
              <a:t>Hardened way (more secure):</a:t>
            </a:r>
            <a:endParaRPr lang="en-US" dirty="0"/>
          </a:p>
          <a:p>
            <a:pPr lvl="1"/>
            <a:r>
              <a:rPr lang="en-US" dirty="0"/>
              <a:t>You build a </a:t>
            </a:r>
            <a:r>
              <a:rPr lang="en-US" b="1" dirty="0"/>
              <a:t>custom VM image</a:t>
            </a:r>
            <a:r>
              <a:rPr lang="en-US" dirty="0"/>
              <a:t> (base image) that has:</a:t>
            </a:r>
          </a:p>
          <a:p>
            <a:pPr lvl="2"/>
            <a:r>
              <a:rPr lang="en-US" dirty="0"/>
              <a:t>Only the </a:t>
            </a:r>
            <a:r>
              <a:rPr lang="en-US" b="1" dirty="0"/>
              <a:t>Linux OS kernel</a:t>
            </a:r>
            <a:r>
              <a:rPr lang="en-US" dirty="0"/>
              <a:t>,</a:t>
            </a:r>
          </a:p>
          <a:p>
            <a:pPr lvl="2"/>
            <a:r>
              <a:rPr lang="en-US" dirty="0"/>
              <a:t>Your </a:t>
            </a:r>
            <a:r>
              <a:rPr lang="en-US" b="1" dirty="0"/>
              <a:t>Apache web server</a:t>
            </a:r>
            <a:r>
              <a:rPr lang="en-US" dirty="0"/>
              <a:t>,</a:t>
            </a:r>
          </a:p>
          <a:p>
            <a:pPr lvl="2"/>
            <a:r>
              <a:rPr lang="en-US" dirty="0"/>
              <a:t>And the </a:t>
            </a:r>
            <a:r>
              <a:rPr lang="en-US" b="1" dirty="0"/>
              <a:t>database client</a:t>
            </a:r>
            <a:r>
              <a:rPr lang="en-US" dirty="0"/>
              <a:t> needed to connect to your DB.</a:t>
            </a:r>
          </a:p>
          <a:p>
            <a:pPr lvl="1"/>
            <a:r>
              <a:rPr lang="en-US" dirty="0"/>
              <a:t>You </a:t>
            </a:r>
            <a:r>
              <a:rPr lang="en-US" b="1" dirty="0"/>
              <a:t>remove/disable everything else</a:t>
            </a:r>
            <a:r>
              <a:rPr lang="en-US" dirty="0"/>
              <a:t> (FTP, mail, NFS, printing).</a:t>
            </a:r>
          </a:p>
          <a:p>
            <a:pPr lvl="1"/>
            <a:r>
              <a:rPr lang="en-US" dirty="0"/>
              <a:t>Now, even if attackers scan your server, they find only </a:t>
            </a:r>
            <a:r>
              <a:rPr lang="en-US" b="1" dirty="0"/>
              <a:t>one entry point (HTTP/HTTPS)</a:t>
            </a:r>
            <a:r>
              <a:rPr lang="en-US" dirty="0"/>
              <a:t> — reducing the chance of attack.</a:t>
            </a:r>
          </a:p>
          <a:p>
            <a:endParaRPr lang="en-US" dirty="0"/>
          </a:p>
        </p:txBody>
      </p:sp>
    </p:spTree>
    <p:extLst>
      <p:ext uri="{BB962C8B-B14F-4D97-AF65-F5344CB8AC3E}">
        <p14:creationId xmlns:p14="http://schemas.microsoft.com/office/powerpoint/2010/main" val="34310430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8E9D-6921-A433-9638-79A356978D8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552BD0E-85F6-385D-36CD-719CDA91632C}"/>
              </a:ext>
            </a:extLst>
          </p:cNvPr>
          <p:cNvSpPr>
            <a:spLocks noGrp="1"/>
          </p:cNvSpPr>
          <p:nvPr>
            <p:ph type="body" idx="1"/>
          </p:nvPr>
        </p:nvSpPr>
        <p:spPr/>
        <p:txBody>
          <a:bodyPr/>
          <a:lstStyle/>
          <a:p>
            <a:pPr marL="114300" indent="0">
              <a:buNone/>
            </a:pPr>
            <a:r>
              <a:rPr lang="en-US" b="1" dirty="0"/>
              <a:t>2. Image Integrity &amp; Inventory</a:t>
            </a:r>
          </a:p>
          <a:p>
            <a:r>
              <a:rPr lang="en-US" dirty="0"/>
              <a:t>Track and manage </a:t>
            </a:r>
            <a:r>
              <a:rPr lang="en-US" b="1" dirty="0"/>
              <a:t>all VM images</a:t>
            </a:r>
            <a:r>
              <a:rPr lang="en-US" dirty="0"/>
              <a:t> and OS versions in use.</a:t>
            </a:r>
          </a:p>
          <a:p>
            <a:r>
              <a:rPr lang="en-US" dirty="0"/>
              <a:t>Even if you use an image from the cloud provider (AWS AMI, Azure Marketplace image), subject it to the </a:t>
            </a:r>
            <a:r>
              <a:rPr lang="en-US" b="1" dirty="0"/>
              <a:t>same hardening and verification</a:t>
            </a:r>
            <a:r>
              <a:rPr lang="en-US" dirty="0"/>
              <a:t> as your internal servers.</a:t>
            </a:r>
          </a:p>
          <a:p>
            <a:r>
              <a:rPr lang="en-US" dirty="0"/>
              <a:t>Best: Maintain your </a:t>
            </a:r>
            <a:r>
              <a:rPr lang="en-US" b="1" dirty="0"/>
              <a:t>own enterprise-approved base images</a:t>
            </a:r>
            <a:r>
              <a:rPr lang="en-US" dirty="0"/>
              <a:t>.</a:t>
            </a:r>
          </a:p>
          <a:p>
            <a:r>
              <a:rPr lang="en-US" dirty="0"/>
              <a:t>Protect hardened images from unauthorized changes.</a:t>
            </a:r>
          </a:p>
          <a:p>
            <a:endParaRPr lang="en-US" dirty="0"/>
          </a:p>
        </p:txBody>
      </p:sp>
    </p:spTree>
    <p:extLst>
      <p:ext uri="{BB962C8B-B14F-4D97-AF65-F5344CB8AC3E}">
        <p14:creationId xmlns:p14="http://schemas.microsoft.com/office/powerpoint/2010/main" val="720646233"/>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79828</TotalTime>
  <Words>12159</Words>
  <Application>Microsoft Office PowerPoint</Application>
  <PresentationFormat>On-screen Show (16:9)</PresentationFormat>
  <Paragraphs>865</Paragraphs>
  <Slides>239</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239</vt:i4>
      </vt:variant>
    </vt:vector>
  </HeadingPairs>
  <TitlesOfParts>
    <vt:vector size="253" baseType="lpstr">
      <vt:lpstr>Roboto</vt:lpstr>
      <vt:lpstr>ITCBaileyQuadCom-Bold</vt:lpstr>
      <vt:lpstr>AmazonEmber</vt:lpstr>
      <vt:lpstr>AmazonEmberBold</vt:lpstr>
      <vt:lpstr>MeridienLTStd-Italic</vt:lpstr>
      <vt:lpstr>ITCBaileySansCom-BookItalic</vt:lpstr>
      <vt:lpstr>Google Sans</vt:lpstr>
      <vt:lpstr>MeridienLTStd-Roman</vt:lpstr>
      <vt:lpstr>ArialUnicodeMS</vt:lpstr>
      <vt:lpstr>Old Standard TT</vt:lpstr>
      <vt:lpstr>Times New Roman</vt:lpstr>
      <vt:lpstr>Arial</vt:lpstr>
      <vt:lpstr>ITCBaileySansCom-Bold</vt:lpstr>
      <vt:lpstr>Paperback</vt:lpstr>
      <vt:lpstr>Module-2</vt:lpstr>
      <vt:lpstr>PowerPoint Presentation</vt:lpstr>
      <vt:lpstr>Infrastructure Security: The Network Level</vt:lpstr>
      <vt:lpstr>PowerPoint Presentation</vt:lpstr>
      <vt:lpstr>What is an extranet? </vt:lpstr>
      <vt:lpstr>Example:</vt:lpstr>
      <vt:lpstr>Some use cases for extranets include the following examples: </vt:lpstr>
      <vt:lpstr>Generic network topology for private cloud computing</vt:lpstr>
      <vt:lpstr>PowerPoint Presentation</vt:lpstr>
      <vt:lpstr>Why This Matters for Private Cloud Security</vt:lpstr>
      <vt:lpstr>PowerPoint Presentation</vt:lpstr>
      <vt:lpstr>PowerPoint Presentation</vt:lpstr>
      <vt:lpstr>Ensuring Data Confidentiality and Integrity</vt:lpstr>
      <vt:lpstr>PowerPoint Presentation</vt:lpstr>
      <vt:lpstr>PowerPoint Presentation</vt:lpstr>
      <vt:lpstr>PowerPoint Presentation</vt:lpstr>
      <vt:lpstr>Access Control in Public Cloud </vt:lpstr>
      <vt:lpstr>Example Problem: Reused (Reassigned) IP Addresses </vt:lpstr>
      <vt:lpstr>Mitigating IP Address Reassignment Risks</vt:lpstr>
      <vt:lpstr>Example: 1</vt:lpstr>
      <vt:lpstr>Example: 2</vt:lpstr>
      <vt:lpstr>Ensuring the Availability of Internet-Facing Resources</vt:lpstr>
      <vt:lpstr>Prefix hijacking</vt:lpstr>
      <vt:lpstr>PowerPoint Presentation</vt:lpstr>
      <vt:lpstr>Prefix hijacking-Example-2</vt:lpstr>
      <vt:lpstr>DNS ATTACK</vt:lpstr>
      <vt:lpstr>Steps</vt:lpstr>
      <vt:lpstr>DNS Attacks and Cloud Computing – Risks and Vulnerabilities</vt:lpstr>
      <vt:lpstr>DNS Attacks and Cloud Computing – Risks and Vulnerabilities</vt:lpstr>
      <vt:lpstr>PowerPoint Presentation</vt:lpstr>
      <vt:lpstr>PowerPoint Presentation</vt:lpstr>
      <vt:lpstr>PowerPoint Presentation</vt:lpstr>
      <vt:lpstr>Vulnerabilities in DNS Protocol and Implementations</vt:lpstr>
      <vt:lpstr>PowerPoint Presentation</vt:lpstr>
      <vt:lpstr>Mitigation and Prevention Strategies for DNS Attacks in Cloud Computing</vt:lpstr>
      <vt:lpstr>PowerPoint Presentation</vt:lpstr>
      <vt:lpstr>PowerPoint Presentation</vt:lpstr>
      <vt:lpstr>3. Role of Cloud Service Providers (CSPs) in DNS Security</vt:lpstr>
      <vt:lpstr>Distributed Denial of Service (DDoS)</vt:lpstr>
      <vt:lpstr>PowerPoint Presentation</vt:lpstr>
      <vt:lpstr>Key Aspects of DDoS Attacks</vt:lpstr>
      <vt:lpstr>Types of DDoS Attacks: </vt:lpstr>
      <vt:lpstr>Mitigating DDoS Attacks: </vt:lpstr>
      <vt:lpstr>PowerPoint Presentation</vt:lpstr>
      <vt:lpstr>PowerPoint Presentation</vt:lpstr>
      <vt:lpstr>PowerPoint Presentation</vt:lpstr>
      <vt:lpstr>PowerPoint Presentation</vt:lpstr>
      <vt:lpstr>Key Points on Internal DDoS Attacks in IaaS:</vt:lpstr>
      <vt:lpstr>Internal DDoS Attack Example </vt:lpstr>
      <vt:lpstr>PowerPoint Presentation</vt:lpstr>
      <vt:lpstr>PowerPoint Presentation</vt:lpstr>
      <vt:lpstr>PowerPoint Presentation</vt:lpstr>
      <vt:lpstr>PowerPoint Presentation</vt:lpstr>
      <vt:lpstr>Preventive Strategies for Internal DDoS in IaaS:</vt:lpstr>
      <vt:lpstr>PowerPoint Presentation</vt:lpstr>
      <vt:lpstr>4. Collaboration with Providers: </vt:lpstr>
      <vt:lpstr>Replacing the Established Model of Network Zones and Tiers with Domains</vt:lpstr>
      <vt:lpstr>PowerPoint Presentation</vt:lpstr>
      <vt:lpstr>New Model: Domains </vt:lpstr>
      <vt:lpstr>Example </vt:lpstr>
      <vt:lpstr>Private Cloud Advantages:</vt:lpstr>
      <vt:lpstr>PowerPoint Presentation</vt:lpstr>
      <vt:lpstr>Infrastructure Security: The Host Level</vt:lpstr>
      <vt:lpstr>PowerPoint Presentation</vt:lpstr>
      <vt:lpstr>VM escape</vt:lpstr>
      <vt:lpstr>System configuration drift</vt:lpstr>
      <vt:lpstr>The dynamic nature (elasticity)</vt:lpstr>
      <vt:lpstr>Velocity of Attack in the Cloud</vt:lpstr>
      <vt:lpstr>PowerPoint Presentation</vt:lpstr>
      <vt:lpstr>SaaS and PaaS Host Security </vt:lpstr>
      <vt:lpstr>PowerPoint Presentation</vt:lpstr>
      <vt:lpstr>Virtualization</vt:lpstr>
      <vt:lpstr>PowerPoint Presentation</vt:lpstr>
      <vt:lpstr>How does a hypervisor work? </vt:lpstr>
      <vt:lpstr>Resource allocation </vt:lpstr>
      <vt:lpstr>Type 1 hypervisor </vt:lpstr>
      <vt:lpstr>Type 2 hypervisor </vt:lpstr>
      <vt:lpstr>PowerPoint Presentation</vt:lpstr>
      <vt:lpstr>PowerPoint Presentation</vt:lpstr>
      <vt:lpstr>PaaS: </vt:lpstr>
      <vt:lpstr>PowerPoint Presentation</vt:lpstr>
      <vt:lpstr>PowerPoint Presentation</vt:lpstr>
      <vt:lpstr>PowerPoint Presentation</vt:lpstr>
      <vt:lpstr>Virtualization-Cloud</vt:lpstr>
      <vt:lpstr>IaaS Host Security</vt:lpstr>
      <vt:lpstr>Virtualization Software Security</vt:lpstr>
      <vt:lpstr>PowerPoint Presentation</vt:lpstr>
      <vt:lpstr>Why Hypervisor Security is Critical</vt:lpstr>
      <vt:lpstr>Actions (Mitigation) </vt:lpstr>
      <vt:lpstr>Threats to the hypervisor</vt:lpstr>
      <vt:lpstr>PowerPoint Presentation</vt:lpstr>
      <vt:lpstr>PowerPoint Presentation</vt:lpstr>
      <vt:lpstr>PowerPoint Presentation</vt:lpstr>
      <vt:lpstr>Virtual Server Security </vt:lpstr>
      <vt:lpstr>PowerPoint Presentation</vt:lpstr>
      <vt:lpstr>Some of the new host security threats in the public IaaS include:</vt:lpstr>
      <vt:lpstr>Some recommendations:</vt:lpstr>
      <vt:lpstr>PowerPoint Presentation</vt:lpstr>
      <vt:lpstr>PowerPoint Presentation</vt:lpstr>
      <vt:lpstr>PowerPoint Presentation</vt:lpstr>
      <vt:lpstr>PowerPoint Presentation</vt:lpstr>
      <vt:lpstr>PowerPoint Presentation</vt:lpstr>
      <vt:lpstr>Infrastructure Security: The Application Level</vt:lpstr>
      <vt:lpstr>PowerPoint Presentation</vt:lpstr>
      <vt:lpstr>PowerPoint Presentation</vt:lpstr>
      <vt:lpstr>PowerPoint Presentation</vt:lpstr>
      <vt:lpstr>PowerPoint Presentation</vt:lpstr>
      <vt:lpstr>There are three main types of XSS:</vt:lpstr>
      <vt:lpstr>PowerPoint Presentation</vt:lpstr>
      <vt:lpstr>PowerPoint Presentation</vt:lpstr>
      <vt:lpstr>Browser Security in Cloud Application Security</vt:lpstr>
      <vt:lpstr>PowerPoint Presentation</vt:lpstr>
      <vt:lpstr>Best Practices for Browser Security in Cloud Use </vt:lpstr>
      <vt:lpstr>Application-Level Security Threats</vt:lpstr>
      <vt:lpstr>PowerPoint Presentation</vt:lpstr>
      <vt:lpstr>SQL injection</vt:lpstr>
      <vt:lpstr>Solution</vt:lpstr>
      <vt:lpstr>PowerPoint Presentation</vt:lpstr>
      <vt:lpstr>PowerPoint Presentation</vt:lpstr>
      <vt:lpstr>perimeter security controls</vt:lpstr>
      <vt:lpstr>DoS and EDoS</vt:lpstr>
      <vt:lpstr>PowerPoint Presentation</vt:lpstr>
      <vt:lpstr>EDOS</vt:lpstr>
      <vt:lpstr>PowerPoint Presentation</vt:lpstr>
      <vt:lpstr>End User Responsibility</vt:lpstr>
      <vt:lpstr>PowerPoint Presentation</vt:lpstr>
      <vt:lpstr>PowerPoint Presentation</vt:lpstr>
      <vt:lpstr>Who Is Responsible for Web Application Security in the Cloud?</vt:lpstr>
      <vt:lpstr>PowerPoint Presentation</vt:lpstr>
      <vt:lpstr>SaaS Application Security</vt:lpstr>
      <vt:lpstr>Chapter 2 : Data Security and Storage</vt:lpstr>
      <vt:lpstr>PowerPoint Presentation</vt:lpstr>
      <vt:lpstr>Aspects of Data Security</vt:lpstr>
      <vt:lpstr>PowerPoint Presentation</vt:lpstr>
      <vt:lpstr>PowerPoint Presentation</vt:lpstr>
      <vt:lpstr>Example</vt:lpstr>
      <vt:lpstr>PowerPoint Presentation</vt:lpstr>
      <vt:lpstr>PowerPoint Presentation</vt:lpstr>
      <vt:lpstr>PowerPoint Presentation</vt:lpstr>
      <vt:lpstr>Data Security Mitigation</vt:lpstr>
      <vt:lpstr>PowerPoint Presentation</vt:lpstr>
      <vt:lpstr>PowerPoint Presentation</vt:lpstr>
      <vt:lpstr>PowerPoint Presentation</vt:lpstr>
      <vt:lpstr>Provider Data and Its Security</vt:lpstr>
      <vt:lpstr>PowerPoint Presentation</vt:lpstr>
      <vt:lpstr>PowerPoint Presentation</vt:lpstr>
      <vt:lpstr>PowerPoint Presentation</vt:lpstr>
      <vt:lpstr>Storage</vt:lpstr>
      <vt:lpstr>PowerPoint Presentation</vt:lpstr>
      <vt:lpstr>Storage</vt:lpstr>
      <vt:lpstr>PowerPoint Presentation</vt:lpstr>
      <vt:lpstr>PowerPoint Presentation</vt:lpstr>
      <vt:lpstr>Key length</vt:lpstr>
      <vt:lpstr>PowerPoint Presentation</vt:lpstr>
      <vt:lpstr>PowerPoint Presentation</vt:lpstr>
      <vt:lpstr>PowerPoint Presentation</vt:lpstr>
      <vt:lpstr>MODULE-3  Identity and Access Management</vt:lpstr>
      <vt:lpstr>PowerPoint Presentation</vt:lpstr>
      <vt:lpstr>Trust Boundaries and IAM</vt:lpstr>
      <vt:lpstr>PowerPoint Presentation</vt:lpstr>
      <vt:lpstr>PowerPoint Presentation</vt:lpstr>
      <vt:lpstr>SAML (Security Assertion Markup Language)</vt:lpstr>
      <vt:lpstr>Why IAM?</vt:lpstr>
      <vt:lpstr>PowerPoint Presentation</vt:lpstr>
      <vt:lpstr>PowerPoint Presentation</vt:lpstr>
      <vt:lpstr>PowerPoint Presentation</vt:lpstr>
      <vt:lpstr>PowerPoint Presentation</vt:lpstr>
      <vt:lpstr>PowerPoint Presentation</vt:lpstr>
      <vt:lpstr>PowerPoint Presentation</vt:lpstr>
      <vt:lpstr>IAM Challenges</vt:lpstr>
      <vt:lpstr>PowerPoint Presentation</vt:lpstr>
      <vt:lpstr>IAM (Identity and Access Management) definitions for key functions:</vt:lpstr>
      <vt:lpstr>PowerPoint Presentation</vt:lpstr>
      <vt:lpstr>PowerPoint Presentation</vt:lpstr>
      <vt:lpstr>IAM Architecture and Practice</vt:lpstr>
      <vt:lpstr>PowerPoint Presentation</vt:lpstr>
      <vt:lpstr>PowerPoint Presentation</vt:lpstr>
      <vt:lpstr>IAM processes support the following operational activities:</vt:lpstr>
      <vt:lpstr>PowerPoint Presentation</vt:lpstr>
      <vt:lpstr>PowerPoint Presentation</vt:lpstr>
      <vt:lpstr>Identity life cycle</vt:lpstr>
      <vt:lpstr>Getting Ready for the Cloud</vt:lpstr>
      <vt:lpstr>PowerPoint Presentation</vt:lpstr>
      <vt:lpstr>Relevant IAM Standards and Protocols for Cloud Services</vt:lpstr>
      <vt:lpstr>Four major challenges in user and access management faced by cloud users:</vt:lpstr>
      <vt:lpstr>Security Assertion Markup Language (SAML) </vt:lpstr>
      <vt:lpstr>PowerPoint Presentation</vt:lpstr>
      <vt:lpstr>SSO transaction steps using SAML</vt:lpstr>
      <vt:lpstr>PowerPoint Presentation</vt:lpstr>
      <vt:lpstr>PowerPoint Presentation</vt:lpstr>
      <vt:lpstr>SPML Service Provisioning Markup Language</vt:lpstr>
      <vt:lpstr>PowerPoint Presentation</vt:lpstr>
      <vt:lpstr>SPML USE CASE</vt:lpstr>
      <vt:lpstr>PowerPoint Presentation</vt:lpstr>
      <vt:lpstr>PowerPoint Presentation</vt:lpstr>
      <vt:lpstr>XAML-eXtensible Access Control Markup Language</vt:lpstr>
      <vt:lpstr>eXensible Access Control Markup Language (XACML)</vt:lpstr>
      <vt:lpstr>XACML</vt:lpstr>
      <vt:lpstr>PowerPoint Presentation</vt:lpstr>
      <vt:lpstr>STEPS-</vt:lpstr>
      <vt:lpstr>XACML Architecture Diagram</vt:lpstr>
      <vt:lpstr>Illustrates the interaction among various health care participants with unique roles (authorization privileges) accessing sensitive patient records stored in a health care application </vt:lpstr>
      <vt:lpstr>The figure illustrates the following steps involved in the XACML process:</vt:lpstr>
      <vt:lpstr>PowerPoint Presentation</vt:lpstr>
      <vt:lpstr>Open Authentication (OAuth)</vt:lpstr>
      <vt:lpstr>PowerPoint Presentation</vt:lpstr>
      <vt:lpstr>PowerPoint Presentation</vt:lpstr>
      <vt:lpstr>Illustrates the sequence of interactions between customer or partner web application, Google services, and end user:</vt:lpstr>
      <vt:lpstr>PowerPoint Presentation</vt:lpstr>
      <vt:lpstr>PowerPoint Presentation</vt:lpstr>
      <vt:lpstr>IAM Standards, Protocols, and Specifications for Consumers</vt:lpstr>
      <vt:lpstr>OpenID </vt:lpstr>
      <vt:lpstr>PowerPoint Presentation</vt:lpstr>
      <vt:lpstr>Information cards</vt:lpstr>
      <vt:lpstr>PowerPoint Presentation</vt:lpstr>
      <vt:lpstr>PowerPoint Presentation</vt:lpstr>
      <vt:lpstr>PowerPoint Presentation</vt:lpstr>
      <vt:lpstr>Open Authentication (OATH) </vt:lpstr>
      <vt:lpstr>Open Authentication API (OpenAuth) </vt:lpstr>
      <vt:lpstr>According to AOL, the OpenAuth API provides the following features:</vt:lpstr>
      <vt:lpstr>Cloud Identity Administration </vt:lpstr>
      <vt:lpstr>   Module-4</vt:lpstr>
      <vt:lpstr>Security Management in the Cloud</vt:lpstr>
      <vt:lpstr>PowerPoint Presentation</vt:lpstr>
      <vt:lpstr>USER -Responsibility</vt:lpstr>
      <vt:lpstr>Security management and monitoring scope</vt:lpstr>
      <vt:lpstr>Security management and monitoring scope</vt:lpstr>
      <vt:lpstr>PowerPoint Presentation</vt:lpstr>
      <vt:lpstr>PowerPoint Presentation</vt:lpstr>
      <vt:lpstr>The ITIL life cycle in a enterprise</vt:lpstr>
      <vt:lpstr>Security Management Standards</vt:lpstr>
      <vt:lpstr>PowerPoint Presentation</vt:lpstr>
      <vt:lpstr>PowerPoint Presentation</vt:lpstr>
      <vt:lpstr>ISO 27001/27002</vt:lpstr>
      <vt:lpstr>The ITIL, ISO/IEC 20000, and ISO/IEC 27001/27002 frameworks help IT organizations internalize and respond to basic questions such as:</vt:lpstr>
      <vt:lpstr>Security Management in the Cloud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Harinakshi C</dc:creator>
  <cp:lastModifiedBy>Harinakshi C</cp:lastModifiedBy>
  <cp:revision>23</cp:revision>
  <dcterms:modified xsi:type="dcterms:W3CDTF">2025-09-03T04:14:18Z</dcterms:modified>
</cp:coreProperties>
</file>